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85" r:id="rId4"/>
  </p:sldMasterIdLst>
  <p:sldIdLst>
    <p:sldId id="257" r:id="rId5"/>
    <p:sldId id="268" r:id="rId6"/>
    <p:sldId id="256" r:id="rId7"/>
    <p:sldId id="270" r:id="rId8"/>
    <p:sldId id="266" r:id="rId9"/>
    <p:sldId id="259" r:id="rId10"/>
    <p:sldId id="275" r:id="rId11"/>
    <p:sldId id="258" r:id="rId12"/>
    <p:sldId id="260" r:id="rId13"/>
    <p:sldId id="261" r:id="rId14"/>
    <p:sldId id="277" r:id="rId15"/>
    <p:sldId id="262" r:id="rId16"/>
    <p:sldId id="1068" r:id="rId17"/>
    <p:sldId id="263" r:id="rId18"/>
    <p:sldId id="265" r:id="rId19"/>
    <p:sldId id="1069" r:id="rId20"/>
    <p:sldId id="10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D3A"/>
    <a:srgbClr val="17643D"/>
    <a:srgbClr val="D46D0D"/>
    <a:srgbClr val="BD6309"/>
    <a:srgbClr val="353B4B"/>
    <a:srgbClr val="5494E6"/>
    <a:srgbClr val="639FE7"/>
    <a:srgbClr val="C3C488"/>
    <a:srgbClr val="2A5661"/>
    <a:srgbClr val="343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5"/>
  </p:normalViewPr>
  <p:slideViewPr>
    <p:cSldViewPr snapToGrid="0" snapToObjects="1">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6DE1-ED95-AA47-ABA7-81645F1ED6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50B78873-C6EC-3D4E-80E4-76F04CB28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5BE875AA-F54A-ED47-8BE6-DA099E5A8BDB}"/>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EE9C9F47-780B-7643-B7A9-750E40D1DE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37C583-E483-1F4F-BDD1-0731F0FCCEB4}"/>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685794107"/>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868B-A49E-894C-959D-EC7A3F93A1C3}"/>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8238E2A6-E008-4F41-B6B8-E7AB5765E5B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A774F37-20B4-204E-98FD-47C0D889D7BB}"/>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0A4BD3A2-D2AC-9042-8C43-4D8C77E3A1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F54D7E-6C15-F546-9FF5-DC23FB00881D}"/>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582986089"/>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C2D8D-84F0-6E4F-850C-9D3D4AA985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C268D87-5A6C-3E44-89DA-0A1C105ECA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1B7CDC23-C4C7-D841-A1DF-794D2B15E688}"/>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D8679A5E-5931-D942-956F-2F25C566A1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45B1CC-7B6C-D845-B3A6-1A43E26C3C18}"/>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124198626"/>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963661682"/>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9690-2768-4A1D-8F61-D1AAB3392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5E88210-7F6C-4FE6-B9FB-69BA7C5D1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116963-1C66-41A8-A274-E789A0AC6466}"/>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3D3120AD-C818-44A6-B2CD-DB7A07D188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8EE753-AD6B-419A-977E-E0E442BEB6DB}"/>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743558158"/>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E6DD-45A2-42E0-835F-8F32DEDB82D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9CB56FE-BEB9-4CF8-AF3E-3CC9DCA590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4D394D-0170-40AA-A620-854766121217}"/>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F6C3DADF-97FD-44A0-AC1D-07FDBF86A1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50869D-BDF7-4B18-B633-34DE2EE0FB41}"/>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053303877"/>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ED4C-DE0D-448F-81C8-F3069F33D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9DAD45A-9715-42BF-89BF-C14B85812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05186-ABF6-4B87-BEAB-8C23585F05B7}"/>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9688C45C-A785-430B-9D87-CE3163059D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B1E927-48D4-4CB0-9681-05B6CE29F30D}"/>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568016070"/>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19E7-CA6E-4559-B063-43178C7E9A2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95703C-0147-4002-90EE-B4EF48FB79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95175B7-A4FC-494E-B5A7-43759BCBF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D5B6074-08EE-40E7-89D6-C02300D5C98A}"/>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7C81AFAE-BA79-4B6D-8169-D284BB339B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206CA5-3C9A-47E5-BF5B-167CF2B13D36}"/>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492595534"/>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F64E-9938-4E46-B048-C141C12D83B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D8BE92-D5CA-4402-A3F5-0C911E45F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AE3C0-98E9-4DB5-B31E-B3ED2B33E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16D9DDC-76F9-468C-AF56-887FD3EC5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DECF0-E39A-49DA-B5AE-3F6D17BC4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C2372B5-6F1D-4AA2-89DF-6545177B3567}"/>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8" name="Footer Placeholder 7">
            <a:extLst>
              <a:ext uri="{FF2B5EF4-FFF2-40B4-BE49-F238E27FC236}">
                <a16:creationId xmlns:a16="http://schemas.microsoft.com/office/drawing/2014/main" id="{5C6E5B26-1530-472E-A5CD-81264253C23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3EAE61-600F-46BB-BCF5-EC6CC356CE27}"/>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589854872"/>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272F-91A9-4700-9BAF-BA0BBF27F9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EA2FB3D-F922-47EB-B68D-4ACACE64EE84}"/>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4" name="Footer Placeholder 3">
            <a:extLst>
              <a:ext uri="{FF2B5EF4-FFF2-40B4-BE49-F238E27FC236}">
                <a16:creationId xmlns:a16="http://schemas.microsoft.com/office/drawing/2014/main" id="{9D800CEC-B3F8-4B1C-8A24-6E63E476FBA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B12329F-E614-4D18-B90A-226713F0D178}"/>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758183880"/>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A9FE5-B848-4C31-B199-F16B03C97EFF}"/>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3" name="Footer Placeholder 2">
            <a:extLst>
              <a:ext uri="{FF2B5EF4-FFF2-40B4-BE49-F238E27FC236}">
                <a16:creationId xmlns:a16="http://schemas.microsoft.com/office/drawing/2014/main" id="{1BE56529-7E98-44B4-936E-1D5302DD191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CAD2E21-C63F-43B8-8996-782226AEAC43}"/>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25254122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4141-B632-9542-86DE-44DF86AE909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B2BBF03-D21A-A44A-B55E-3B192F49E3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2F23E96-13F8-5144-9404-C5157485B9A2}"/>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09327E5D-D7D3-984E-931D-01370F24F7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32EE9C-1472-464D-8000-F4C159EA73CA}"/>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322554774"/>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D945-9706-45E6-93FA-FCF34AA71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B51A9A6-16CD-4F0F-BC0B-8395E1C67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4296125-77F3-4C44-B52E-8CF24F853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B2E0D-0D77-4FD0-A4D0-8A462157E24C}"/>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60E8027F-9D7D-4D2B-BD16-799A65E21A7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8CB5EA-F11D-430D-9F96-8BD31B837FE6}"/>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110931080"/>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1E53-8B6C-4A2C-801A-A794989E4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4516E65-39B8-47F8-A46A-8AB95649C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995DAD-0BAC-406A-8AEF-02FC81C85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8606E2-5084-4C71-A4D8-86E8AB80A77A}"/>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9F6EF723-8337-4E8E-8314-27D2E01226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22E8077-57D8-40DC-B9FA-71F2868DC279}"/>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318791426"/>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8B4-0747-47E3-BC66-E77270C8245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F6C648-9290-419A-B78E-73D82B4E79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308E20-4311-4462-A580-0E415CDD957D}"/>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F8595C1A-6DC9-472A-B0E3-BD1B6BF4186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CFE7692-E001-4EAB-AEF0-E50386B57A29}"/>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64182766"/>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E4941-322A-42E0-8341-9F52148D3B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DCFEC6-6E74-4ABA-953E-A02D935A06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289106-433A-4A5C-8572-3C13E14E3148}"/>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53E89561-3ECC-4E6D-BB2A-716F22A267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A8A25B-D489-4888-AE30-3CA960273DFB}"/>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467195301"/>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327E2235-2CDF-C040-B96C-AE9D0DA6396F}"/>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6BA99800-24F4-894C-BC60-4278D545ACF6}" type="datetimeFigureOut">
              <a:rPr lang="en-AU"/>
              <a:pPr>
                <a:defRPr/>
              </a:pPr>
              <a:t>11/12/2019</a:t>
            </a:fld>
            <a:endParaRPr lang="en-AU"/>
          </a:p>
        </p:txBody>
      </p:sp>
      <p:sp>
        <p:nvSpPr>
          <p:cNvPr id="5" name="Footer Placeholder 16">
            <a:extLst>
              <a:ext uri="{FF2B5EF4-FFF2-40B4-BE49-F238E27FC236}">
                <a16:creationId xmlns:a16="http://schemas.microsoft.com/office/drawing/2014/main" id="{A9E222D7-FF48-E541-8357-8B0A597A857C}"/>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6" name="Slide Number Placeholder 28">
            <a:extLst>
              <a:ext uri="{FF2B5EF4-FFF2-40B4-BE49-F238E27FC236}">
                <a16:creationId xmlns:a16="http://schemas.microsoft.com/office/drawing/2014/main" id="{34A051B3-B675-B446-BFAB-D1AFF079A26A}"/>
              </a:ext>
            </a:extLst>
          </p:cNvPr>
          <p:cNvSpPr>
            <a:spLocks noGrp="1"/>
          </p:cNvSpPr>
          <p:nvPr>
            <p:ph type="sldNum" sz="quarter" idx="12"/>
          </p:nvPr>
        </p:nvSpPr>
        <p:spPr/>
        <p:txBody>
          <a:bodyPr/>
          <a:lstStyle>
            <a:lvl1pPr>
              <a:defRPr/>
            </a:lvl1pPr>
          </a:lstStyle>
          <a:p>
            <a:pPr>
              <a:defRPr/>
            </a:pPr>
            <a:fld id="{92C65A1A-0207-EE45-AE1A-D3297C48CED9}" type="slidenum">
              <a:rPr lang="en-AU" altLang="en-US"/>
              <a:pPr>
                <a:defRPr/>
              </a:pPr>
              <a:t>‹#›</a:t>
            </a:fld>
            <a:endParaRPr lang="en-AU" altLang="en-US"/>
          </a:p>
        </p:txBody>
      </p:sp>
    </p:spTree>
    <p:extLst>
      <p:ext uri="{BB962C8B-B14F-4D97-AF65-F5344CB8AC3E}">
        <p14:creationId xmlns:p14="http://schemas.microsoft.com/office/powerpoint/2010/main" val="194257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19243-AE0A-CB42-AC9E-4F7A2002AA49}"/>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801A96F4-AECF-5E49-9EF2-436382103251}" type="datetimeFigureOut">
              <a:rPr lang="en-AU"/>
              <a:pPr>
                <a:defRPr/>
              </a:pPr>
              <a:t>11/12/2019</a:t>
            </a:fld>
            <a:endParaRPr lang="en-AU"/>
          </a:p>
        </p:txBody>
      </p:sp>
      <p:sp>
        <p:nvSpPr>
          <p:cNvPr id="5" name="Footer Placeholder 4">
            <a:extLst>
              <a:ext uri="{FF2B5EF4-FFF2-40B4-BE49-F238E27FC236}">
                <a16:creationId xmlns:a16="http://schemas.microsoft.com/office/drawing/2014/main" id="{738323C4-BC6D-5E47-8DF2-767C49CC47AB}"/>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6" name="Slide Number Placeholder 5">
            <a:extLst>
              <a:ext uri="{FF2B5EF4-FFF2-40B4-BE49-F238E27FC236}">
                <a16:creationId xmlns:a16="http://schemas.microsoft.com/office/drawing/2014/main" id="{FB5E585F-51BF-AC47-82A2-073DD17E5285}"/>
              </a:ext>
            </a:extLst>
          </p:cNvPr>
          <p:cNvSpPr>
            <a:spLocks noGrp="1"/>
          </p:cNvSpPr>
          <p:nvPr>
            <p:ph type="sldNum" sz="quarter" idx="12"/>
          </p:nvPr>
        </p:nvSpPr>
        <p:spPr/>
        <p:txBody>
          <a:bodyPr/>
          <a:lstStyle>
            <a:lvl1pPr>
              <a:defRPr/>
            </a:lvl1pPr>
          </a:lstStyle>
          <a:p>
            <a:pPr>
              <a:defRPr/>
            </a:pPr>
            <a:fld id="{599FE840-3F78-C34A-8C32-68B0C966E9B7}" type="slidenum">
              <a:rPr lang="en-AU" altLang="en-US"/>
              <a:pPr>
                <a:defRPr/>
              </a:pPr>
              <a:t>‹#›</a:t>
            </a:fld>
            <a:endParaRPr lang="en-AU" altLang="en-US"/>
          </a:p>
        </p:txBody>
      </p:sp>
    </p:spTree>
    <p:extLst>
      <p:ext uri="{BB962C8B-B14F-4D97-AF65-F5344CB8AC3E}">
        <p14:creationId xmlns:p14="http://schemas.microsoft.com/office/powerpoint/2010/main" val="38909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1B490A9-02DF-C048-9B6B-D4524DA84297}"/>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4B18C6F7-DAE2-EF45-B0CD-BD695B9B2FF8}" type="datetimeFigureOut">
              <a:rPr lang="en-AU"/>
              <a:pPr>
                <a:defRPr/>
              </a:pPr>
              <a:t>11/12/2019</a:t>
            </a:fld>
            <a:endParaRPr lang="en-AU"/>
          </a:p>
        </p:txBody>
      </p:sp>
      <p:sp>
        <p:nvSpPr>
          <p:cNvPr id="5" name="Footer Placeholder 4">
            <a:extLst>
              <a:ext uri="{FF2B5EF4-FFF2-40B4-BE49-F238E27FC236}">
                <a16:creationId xmlns:a16="http://schemas.microsoft.com/office/drawing/2014/main" id="{CC3FA8E5-2BB6-4340-9BE1-159F6FD2BD91}"/>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6" name="Slide Number Placeholder 5">
            <a:extLst>
              <a:ext uri="{FF2B5EF4-FFF2-40B4-BE49-F238E27FC236}">
                <a16:creationId xmlns:a16="http://schemas.microsoft.com/office/drawing/2014/main" id="{9BB33FBD-E314-C345-AC87-936ED252C321}"/>
              </a:ext>
            </a:extLst>
          </p:cNvPr>
          <p:cNvSpPr>
            <a:spLocks noGrp="1"/>
          </p:cNvSpPr>
          <p:nvPr>
            <p:ph type="sldNum" sz="quarter" idx="12"/>
          </p:nvPr>
        </p:nvSpPr>
        <p:spPr/>
        <p:txBody>
          <a:bodyPr/>
          <a:lstStyle>
            <a:lvl1pPr>
              <a:defRPr/>
            </a:lvl1pPr>
          </a:lstStyle>
          <a:p>
            <a:pPr>
              <a:defRPr/>
            </a:pPr>
            <a:fld id="{F983115A-AE88-CF49-9A87-86BC2DFFE63C}" type="slidenum">
              <a:rPr lang="en-AU" altLang="en-US"/>
              <a:pPr>
                <a:defRPr/>
              </a:pPr>
              <a:t>‹#›</a:t>
            </a:fld>
            <a:endParaRPr lang="en-AU" altLang="en-US"/>
          </a:p>
        </p:txBody>
      </p:sp>
    </p:spTree>
    <p:extLst>
      <p:ext uri="{BB962C8B-B14F-4D97-AF65-F5344CB8AC3E}">
        <p14:creationId xmlns:p14="http://schemas.microsoft.com/office/powerpoint/2010/main" val="24745747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7D497F-BDF2-D04F-AF39-87ED17F215E4}"/>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976B355E-556B-8C4C-88EE-7AE6FCD43AA7}" type="datetimeFigureOut">
              <a:rPr lang="en-AU"/>
              <a:pPr>
                <a:defRPr/>
              </a:pPr>
              <a:t>11/12/2019</a:t>
            </a:fld>
            <a:endParaRPr lang="en-AU"/>
          </a:p>
        </p:txBody>
      </p:sp>
      <p:sp>
        <p:nvSpPr>
          <p:cNvPr id="6" name="Footer Placeholder 5">
            <a:extLst>
              <a:ext uri="{FF2B5EF4-FFF2-40B4-BE49-F238E27FC236}">
                <a16:creationId xmlns:a16="http://schemas.microsoft.com/office/drawing/2014/main" id="{D9F5ACBB-9173-F54B-9B85-68024D8BB609}"/>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7" name="Slide Number Placeholder 6">
            <a:extLst>
              <a:ext uri="{FF2B5EF4-FFF2-40B4-BE49-F238E27FC236}">
                <a16:creationId xmlns:a16="http://schemas.microsoft.com/office/drawing/2014/main" id="{5B7DFB99-FC83-D84F-860A-43E088A5F17E}"/>
              </a:ext>
            </a:extLst>
          </p:cNvPr>
          <p:cNvSpPr>
            <a:spLocks noGrp="1"/>
          </p:cNvSpPr>
          <p:nvPr>
            <p:ph type="sldNum" sz="quarter" idx="12"/>
          </p:nvPr>
        </p:nvSpPr>
        <p:spPr/>
        <p:txBody>
          <a:bodyPr/>
          <a:lstStyle>
            <a:lvl1pPr>
              <a:defRPr/>
            </a:lvl1pPr>
          </a:lstStyle>
          <a:p>
            <a:pPr>
              <a:defRPr/>
            </a:pPr>
            <a:fld id="{1433FA8A-7B5D-D545-89F1-64D4192C8E13}" type="slidenum">
              <a:rPr lang="en-AU" altLang="en-US"/>
              <a:pPr>
                <a:defRPr/>
              </a:pPr>
              <a:t>‹#›</a:t>
            </a:fld>
            <a:endParaRPr lang="en-AU" altLang="en-US"/>
          </a:p>
        </p:txBody>
      </p:sp>
    </p:spTree>
    <p:extLst>
      <p:ext uri="{BB962C8B-B14F-4D97-AF65-F5344CB8AC3E}">
        <p14:creationId xmlns:p14="http://schemas.microsoft.com/office/powerpoint/2010/main" val="1091815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56905-F5C1-E74E-9BA5-6C4E8CAF1E1A}"/>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4F9A9A01-17CC-AB4A-B9F0-2C2C9B1A15D5}" type="datetimeFigureOut">
              <a:rPr lang="en-AU"/>
              <a:pPr>
                <a:defRPr/>
              </a:pPr>
              <a:t>11/12/2019</a:t>
            </a:fld>
            <a:endParaRPr lang="en-AU"/>
          </a:p>
        </p:txBody>
      </p:sp>
      <p:sp>
        <p:nvSpPr>
          <p:cNvPr id="8" name="Footer Placeholder 7">
            <a:extLst>
              <a:ext uri="{FF2B5EF4-FFF2-40B4-BE49-F238E27FC236}">
                <a16:creationId xmlns:a16="http://schemas.microsoft.com/office/drawing/2014/main" id="{1AD8DA2D-C27F-A545-A7D7-39384567D2E6}"/>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9" name="Slide Number Placeholder 8">
            <a:extLst>
              <a:ext uri="{FF2B5EF4-FFF2-40B4-BE49-F238E27FC236}">
                <a16:creationId xmlns:a16="http://schemas.microsoft.com/office/drawing/2014/main" id="{E9199EF7-04CC-F94D-985F-A4851F1D1AC8}"/>
              </a:ext>
            </a:extLst>
          </p:cNvPr>
          <p:cNvSpPr>
            <a:spLocks noGrp="1"/>
          </p:cNvSpPr>
          <p:nvPr>
            <p:ph type="sldNum" sz="quarter" idx="12"/>
          </p:nvPr>
        </p:nvSpPr>
        <p:spPr/>
        <p:txBody>
          <a:bodyPr/>
          <a:lstStyle>
            <a:lvl1pPr>
              <a:defRPr/>
            </a:lvl1pPr>
          </a:lstStyle>
          <a:p>
            <a:pPr>
              <a:defRPr/>
            </a:pPr>
            <a:fld id="{DC643CDC-2E8B-B340-98D2-7AC77C68099F}" type="slidenum">
              <a:rPr lang="en-AU" altLang="en-US"/>
              <a:pPr>
                <a:defRPr/>
              </a:pPr>
              <a:t>‹#›</a:t>
            </a:fld>
            <a:endParaRPr lang="en-AU" altLang="en-US"/>
          </a:p>
        </p:txBody>
      </p:sp>
    </p:spTree>
    <p:extLst>
      <p:ext uri="{BB962C8B-B14F-4D97-AF65-F5344CB8AC3E}">
        <p14:creationId xmlns:p14="http://schemas.microsoft.com/office/powerpoint/2010/main" val="4147444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90E05B-1727-DE42-AA7B-AA1709C733BD}"/>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3F918CBE-5278-9A4B-B90E-5EE397D7689F}" type="datetimeFigureOut">
              <a:rPr lang="en-AU"/>
              <a:pPr>
                <a:defRPr/>
              </a:pPr>
              <a:t>11/12/2019</a:t>
            </a:fld>
            <a:endParaRPr lang="en-AU"/>
          </a:p>
        </p:txBody>
      </p:sp>
      <p:sp>
        <p:nvSpPr>
          <p:cNvPr id="4" name="Footer Placeholder 3">
            <a:extLst>
              <a:ext uri="{FF2B5EF4-FFF2-40B4-BE49-F238E27FC236}">
                <a16:creationId xmlns:a16="http://schemas.microsoft.com/office/drawing/2014/main" id="{078D0E3E-88FC-E44E-B08D-178F91778D03}"/>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5" name="Slide Number Placeholder 4">
            <a:extLst>
              <a:ext uri="{FF2B5EF4-FFF2-40B4-BE49-F238E27FC236}">
                <a16:creationId xmlns:a16="http://schemas.microsoft.com/office/drawing/2014/main" id="{98BC4294-DD94-DF4F-8FB7-C0D0CB76208C}"/>
              </a:ext>
            </a:extLst>
          </p:cNvPr>
          <p:cNvSpPr>
            <a:spLocks noGrp="1"/>
          </p:cNvSpPr>
          <p:nvPr>
            <p:ph type="sldNum" sz="quarter" idx="12"/>
          </p:nvPr>
        </p:nvSpPr>
        <p:spPr/>
        <p:txBody>
          <a:bodyPr/>
          <a:lstStyle>
            <a:lvl1pPr>
              <a:defRPr/>
            </a:lvl1pPr>
          </a:lstStyle>
          <a:p>
            <a:pPr>
              <a:defRPr/>
            </a:pPr>
            <a:fld id="{359AB3FD-72D5-E746-ADBB-7D986377883E}" type="slidenum">
              <a:rPr lang="en-AU" altLang="en-US"/>
              <a:pPr>
                <a:defRPr/>
              </a:pPr>
              <a:t>‹#›</a:t>
            </a:fld>
            <a:endParaRPr lang="en-AU" altLang="en-US"/>
          </a:p>
        </p:txBody>
      </p:sp>
    </p:spTree>
    <p:extLst>
      <p:ext uri="{BB962C8B-B14F-4D97-AF65-F5344CB8AC3E}">
        <p14:creationId xmlns:p14="http://schemas.microsoft.com/office/powerpoint/2010/main" val="210082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AC3D-22B4-1A40-9F42-FA19614723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22C4B11C-D290-A446-9483-2FEF8315C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D356E8-C737-7A48-AFAB-1441D4C10DFA}"/>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B9C962AA-BFC9-9643-833A-FD0AF0B1EA5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D1FCDB-815C-E444-93EB-9B3FF08EE45F}"/>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364313047"/>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F72AB-FFFC-0342-B68E-94E0F71FE0A3}"/>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C87CFF91-C9C2-7B41-B819-8D0A13068C02}" type="datetimeFigureOut">
              <a:rPr lang="en-AU"/>
              <a:pPr>
                <a:defRPr/>
              </a:pPr>
              <a:t>11/12/2019</a:t>
            </a:fld>
            <a:endParaRPr lang="en-AU"/>
          </a:p>
        </p:txBody>
      </p:sp>
      <p:sp>
        <p:nvSpPr>
          <p:cNvPr id="3" name="Footer Placeholder 2">
            <a:extLst>
              <a:ext uri="{FF2B5EF4-FFF2-40B4-BE49-F238E27FC236}">
                <a16:creationId xmlns:a16="http://schemas.microsoft.com/office/drawing/2014/main" id="{89D95F94-825B-EE42-B2E5-FDA2E9741B5C}"/>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4" name="Slide Number Placeholder 3">
            <a:extLst>
              <a:ext uri="{FF2B5EF4-FFF2-40B4-BE49-F238E27FC236}">
                <a16:creationId xmlns:a16="http://schemas.microsoft.com/office/drawing/2014/main" id="{7E8E50CD-7C85-3A4C-ADCF-1E0210C6AF34}"/>
              </a:ext>
            </a:extLst>
          </p:cNvPr>
          <p:cNvSpPr>
            <a:spLocks noGrp="1"/>
          </p:cNvSpPr>
          <p:nvPr>
            <p:ph type="sldNum" sz="quarter" idx="12"/>
          </p:nvPr>
        </p:nvSpPr>
        <p:spPr/>
        <p:txBody>
          <a:bodyPr/>
          <a:lstStyle>
            <a:lvl1pPr>
              <a:defRPr/>
            </a:lvl1pPr>
          </a:lstStyle>
          <a:p>
            <a:pPr>
              <a:defRPr/>
            </a:pPr>
            <a:fld id="{21471962-AB14-AC46-8B8F-1231E76011F4}" type="slidenum">
              <a:rPr lang="en-AU" altLang="en-US"/>
              <a:pPr>
                <a:defRPr/>
              </a:pPr>
              <a:t>‹#›</a:t>
            </a:fld>
            <a:endParaRPr lang="en-AU" altLang="en-US"/>
          </a:p>
        </p:txBody>
      </p:sp>
    </p:spTree>
    <p:extLst>
      <p:ext uri="{BB962C8B-B14F-4D97-AF65-F5344CB8AC3E}">
        <p14:creationId xmlns:p14="http://schemas.microsoft.com/office/powerpoint/2010/main" val="1793253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B13D56-ED57-A541-A9F9-C4B2E4A8B0E2}"/>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AF56E5CD-BD44-F94F-B7AC-F5F81A4A67FC}" type="datetimeFigureOut">
              <a:rPr lang="en-AU"/>
              <a:pPr>
                <a:defRPr/>
              </a:pPr>
              <a:t>11/12/2019</a:t>
            </a:fld>
            <a:endParaRPr lang="en-AU"/>
          </a:p>
        </p:txBody>
      </p:sp>
      <p:sp>
        <p:nvSpPr>
          <p:cNvPr id="6" name="Footer Placeholder 5">
            <a:extLst>
              <a:ext uri="{FF2B5EF4-FFF2-40B4-BE49-F238E27FC236}">
                <a16:creationId xmlns:a16="http://schemas.microsoft.com/office/drawing/2014/main" id="{B549AC2E-B508-6542-9851-D6556B66BA96}"/>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7" name="Slide Number Placeholder 6">
            <a:extLst>
              <a:ext uri="{FF2B5EF4-FFF2-40B4-BE49-F238E27FC236}">
                <a16:creationId xmlns:a16="http://schemas.microsoft.com/office/drawing/2014/main" id="{0CB13D23-2735-F246-85E6-C410D2AA0FF5}"/>
              </a:ext>
            </a:extLst>
          </p:cNvPr>
          <p:cNvSpPr>
            <a:spLocks noGrp="1"/>
          </p:cNvSpPr>
          <p:nvPr>
            <p:ph type="sldNum" sz="quarter" idx="12"/>
          </p:nvPr>
        </p:nvSpPr>
        <p:spPr/>
        <p:txBody>
          <a:bodyPr/>
          <a:lstStyle>
            <a:lvl1pPr>
              <a:defRPr/>
            </a:lvl1pPr>
          </a:lstStyle>
          <a:p>
            <a:pPr>
              <a:defRPr/>
            </a:pPr>
            <a:fld id="{5B178F6A-894E-D24A-9FCF-B9E9F7912718}" type="slidenum">
              <a:rPr lang="en-AU" altLang="en-US"/>
              <a:pPr>
                <a:defRPr/>
              </a:pPr>
              <a:t>‹#›</a:t>
            </a:fld>
            <a:endParaRPr lang="en-AU" altLang="en-US"/>
          </a:p>
        </p:txBody>
      </p:sp>
    </p:spTree>
    <p:extLst>
      <p:ext uri="{BB962C8B-B14F-4D97-AF65-F5344CB8AC3E}">
        <p14:creationId xmlns:p14="http://schemas.microsoft.com/office/powerpoint/2010/main" val="764288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52CB57C0-326E-9D4C-90C9-74B6414B2BEB}"/>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EB949139-657F-D647-96DB-D219E86B77AD}" type="datetimeFigureOut">
              <a:rPr lang="en-AU"/>
              <a:pPr>
                <a:defRPr/>
              </a:pPr>
              <a:t>11/12/2019</a:t>
            </a:fld>
            <a:endParaRPr lang="en-AU"/>
          </a:p>
        </p:txBody>
      </p:sp>
      <p:sp>
        <p:nvSpPr>
          <p:cNvPr id="6" name="Footer Placeholder 5">
            <a:extLst>
              <a:ext uri="{FF2B5EF4-FFF2-40B4-BE49-F238E27FC236}">
                <a16:creationId xmlns:a16="http://schemas.microsoft.com/office/drawing/2014/main" id="{496B4DF1-BB6B-B840-BAC2-38F272D8C818}"/>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7" name="Slide Number Placeholder 6">
            <a:extLst>
              <a:ext uri="{FF2B5EF4-FFF2-40B4-BE49-F238E27FC236}">
                <a16:creationId xmlns:a16="http://schemas.microsoft.com/office/drawing/2014/main" id="{CD933914-4813-3642-B45A-BD8ACD533894}"/>
              </a:ext>
            </a:extLst>
          </p:cNvPr>
          <p:cNvSpPr>
            <a:spLocks noGrp="1"/>
          </p:cNvSpPr>
          <p:nvPr>
            <p:ph type="sldNum" sz="quarter" idx="12"/>
          </p:nvPr>
        </p:nvSpPr>
        <p:spPr/>
        <p:txBody>
          <a:bodyPr/>
          <a:lstStyle>
            <a:lvl1pPr>
              <a:defRPr/>
            </a:lvl1pPr>
          </a:lstStyle>
          <a:p>
            <a:pPr>
              <a:defRPr/>
            </a:pPr>
            <a:fld id="{B2C39B6E-9754-484C-8515-4878EA528E98}" type="slidenum">
              <a:rPr lang="en-AU" altLang="en-US"/>
              <a:pPr>
                <a:defRPr/>
              </a:pPr>
              <a:t>‹#›</a:t>
            </a:fld>
            <a:endParaRPr lang="en-AU" altLang="en-US"/>
          </a:p>
        </p:txBody>
      </p:sp>
    </p:spTree>
    <p:extLst>
      <p:ext uri="{BB962C8B-B14F-4D97-AF65-F5344CB8AC3E}">
        <p14:creationId xmlns:p14="http://schemas.microsoft.com/office/powerpoint/2010/main" val="1257055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64277-E8E9-864A-96A7-B4CBC282EEDC}"/>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E755F441-696C-DB44-A62C-CDCE528C5A03}" type="datetimeFigureOut">
              <a:rPr lang="en-AU"/>
              <a:pPr>
                <a:defRPr/>
              </a:pPr>
              <a:t>11/12/2019</a:t>
            </a:fld>
            <a:endParaRPr lang="en-AU"/>
          </a:p>
        </p:txBody>
      </p:sp>
      <p:sp>
        <p:nvSpPr>
          <p:cNvPr id="5" name="Footer Placeholder 4">
            <a:extLst>
              <a:ext uri="{FF2B5EF4-FFF2-40B4-BE49-F238E27FC236}">
                <a16:creationId xmlns:a16="http://schemas.microsoft.com/office/drawing/2014/main" id="{154A58C6-A456-AF40-AE5B-2D3453EDB7C6}"/>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6" name="Slide Number Placeholder 5">
            <a:extLst>
              <a:ext uri="{FF2B5EF4-FFF2-40B4-BE49-F238E27FC236}">
                <a16:creationId xmlns:a16="http://schemas.microsoft.com/office/drawing/2014/main" id="{2DF0BE7E-94DE-1C44-9B69-DA3C22CBD021}"/>
              </a:ext>
            </a:extLst>
          </p:cNvPr>
          <p:cNvSpPr>
            <a:spLocks noGrp="1"/>
          </p:cNvSpPr>
          <p:nvPr>
            <p:ph type="sldNum" sz="quarter" idx="12"/>
          </p:nvPr>
        </p:nvSpPr>
        <p:spPr/>
        <p:txBody>
          <a:bodyPr/>
          <a:lstStyle>
            <a:lvl1pPr>
              <a:defRPr/>
            </a:lvl1pPr>
          </a:lstStyle>
          <a:p>
            <a:pPr>
              <a:defRPr/>
            </a:pPr>
            <a:fld id="{915814A9-7B88-D641-9124-0E504B13B7C7}" type="slidenum">
              <a:rPr lang="en-AU" altLang="en-US"/>
              <a:pPr>
                <a:defRPr/>
              </a:pPr>
              <a:t>‹#›</a:t>
            </a:fld>
            <a:endParaRPr lang="en-AU" altLang="en-US"/>
          </a:p>
        </p:txBody>
      </p:sp>
    </p:spTree>
    <p:extLst>
      <p:ext uri="{BB962C8B-B14F-4D97-AF65-F5344CB8AC3E}">
        <p14:creationId xmlns:p14="http://schemas.microsoft.com/office/powerpoint/2010/main" val="1064915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2E364-239A-8842-8C72-F23E03AF8CFA}"/>
              </a:ext>
            </a:extLst>
          </p:cNvPr>
          <p:cNvSpPr>
            <a:spLocks noGrp="1"/>
          </p:cNvSpPr>
          <p:nvPr>
            <p:ph type="dt" sz="half" idx="10"/>
          </p:nvPr>
        </p:nvSpPr>
        <p:spPr/>
        <p:txBody>
          <a:bodyPr/>
          <a:lstStyle>
            <a:lvl1pPr>
              <a:defRPr>
                <a:solidFill>
                  <a:prstClr val="white">
                    <a:tint val="75000"/>
                    <a:alpha val="60000"/>
                  </a:prstClr>
                </a:solidFill>
              </a:defRPr>
            </a:lvl1pPr>
          </a:lstStyle>
          <a:p>
            <a:pPr>
              <a:defRPr/>
            </a:pPr>
            <a:fld id="{6C39ECAC-5547-034B-947E-B7494483A693}" type="datetimeFigureOut">
              <a:rPr lang="en-AU"/>
              <a:pPr>
                <a:defRPr/>
              </a:pPr>
              <a:t>11/12/2019</a:t>
            </a:fld>
            <a:endParaRPr lang="en-AU"/>
          </a:p>
        </p:txBody>
      </p:sp>
      <p:sp>
        <p:nvSpPr>
          <p:cNvPr id="5" name="Footer Placeholder 4">
            <a:extLst>
              <a:ext uri="{FF2B5EF4-FFF2-40B4-BE49-F238E27FC236}">
                <a16:creationId xmlns:a16="http://schemas.microsoft.com/office/drawing/2014/main" id="{8E4E5408-5457-374D-BC1E-1C455601D998}"/>
              </a:ext>
            </a:extLst>
          </p:cNvPr>
          <p:cNvSpPr>
            <a:spLocks noGrp="1"/>
          </p:cNvSpPr>
          <p:nvPr>
            <p:ph type="ftr" sz="quarter" idx="11"/>
          </p:nvPr>
        </p:nvSpPr>
        <p:spPr/>
        <p:txBody>
          <a:bodyPr/>
          <a:lstStyle>
            <a:lvl1pPr>
              <a:defRPr>
                <a:solidFill>
                  <a:prstClr val="white">
                    <a:tint val="75000"/>
                    <a:alpha val="60000"/>
                  </a:prstClr>
                </a:solidFill>
              </a:defRPr>
            </a:lvl1pPr>
          </a:lstStyle>
          <a:p>
            <a:pPr>
              <a:defRPr/>
            </a:pPr>
            <a:endParaRPr lang="en-AU"/>
          </a:p>
        </p:txBody>
      </p:sp>
      <p:sp>
        <p:nvSpPr>
          <p:cNvPr id="6" name="Slide Number Placeholder 5">
            <a:extLst>
              <a:ext uri="{FF2B5EF4-FFF2-40B4-BE49-F238E27FC236}">
                <a16:creationId xmlns:a16="http://schemas.microsoft.com/office/drawing/2014/main" id="{2D77E5D1-36E5-6542-B008-E581EF4C6BE5}"/>
              </a:ext>
            </a:extLst>
          </p:cNvPr>
          <p:cNvSpPr>
            <a:spLocks noGrp="1"/>
          </p:cNvSpPr>
          <p:nvPr>
            <p:ph type="sldNum" sz="quarter" idx="12"/>
          </p:nvPr>
        </p:nvSpPr>
        <p:spPr/>
        <p:txBody>
          <a:bodyPr/>
          <a:lstStyle>
            <a:lvl1pPr>
              <a:defRPr/>
            </a:lvl1pPr>
          </a:lstStyle>
          <a:p>
            <a:pPr>
              <a:defRPr/>
            </a:pPr>
            <a:fld id="{2088F517-1BC3-C641-BB2D-66C9F74E0EE2}" type="slidenum">
              <a:rPr lang="en-AU" altLang="en-US"/>
              <a:pPr>
                <a:defRPr/>
              </a:pPr>
              <a:t>‹#›</a:t>
            </a:fld>
            <a:endParaRPr lang="en-AU" altLang="en-US"/>
          </a:p>
        </p:txBody>
      </p:sp>
    </p:spTree>
    <p:extLst>
      <p:ext uri="{BB962C8B-B14F-4D97-AF65-F5344CB8AC3E}">
        <p14:creationId xmlns:p14="http://schemas.microsoft.com/office/powerpoint/2010/main" val="1162384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BC7D025-C40E-2A4D-8004-EA05699C1272}" type="datetimeFigureOut">
              <a:rPr lang="en-AU" smtClean="0"/>
              <a:t>11/12/2019</a:t>
            </a:fld>
            <a:endParaRPr lang="en-A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F7C3F2-7666-AD4A-A2B7-F91818B9EC1B}" type="slidenum">
              <a:rPr lang="en-AU" smtClean="0"/>
              <a:t>‹#›</a:t>
            </a:fld>
            <a:endParaRPr lang="en-A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27326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66901510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BC7D025-C40E-2A4D-8004-EA05699C1272}" type="datetimeFigureOut">
              <a:rPr lang="en-AU" smtClean="0"/>
              <a:t>11/12/2019</a:t>
            </a:fld>
            <a:endParaRPr lang="en-A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A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F7C3F2-7666-AD4A-A2B7-F91818B9EC1B}" type="slidenum">
              <a:rPr lang="en-AU" smtClean="0"/>
              <a:t>‹#›</a:t>
            </a:fld>
            <a:endParaRPr lang="en-A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73365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845575603"/>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C7D025-C40E-2A4D-8004-EA05699C1272}" type="datetimeFigureOut">
              <a:rPr lang="en-AU" smtClean="0"/>
              <a:t>11/12/2019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944757908"/>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F78-6C1B-B246-B96F-4A9487BA54A4}"/>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5E55768F-3249-7549-AFDD-A442A34166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4CAE41B3-4DAA-A44C-A466-755337EFFB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D1C73EA1-E019-E542-8EAA-85C8DA6DB58A}"/>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84FFF9D3-B727-BD41-8492-120356B407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84D643-B132-C545-A015-D16FE8E38A3D}"/>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122699793"/>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C7D025-C40E-2A4D-8004-EA05699C1272}" type="datetimeFigureOut">
              <a:rPr lang="en-AU" smtClean="0"/>
              <a:t>11/12/2019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53960529"/>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7D025-C40E-2A4D-8004-EA05699C1272}" type="datetimeFigureOut">
              <a:rPr lang="en-AU" smtClean="0"/>
              <a:t>11/12/2019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2313403621"/>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C7D025-C40E-2A4D-8004-EA05699C1272}" type="datetimeFigureOut">
              <a:rPr lang="en-AU" smtClean="0"/>
              <a:t>11/12/2019</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F7C3F2-7666-AD4A-A2B7-F91818B9EC1B}"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9322299"/>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BC7D025-C40E-2A4D-8004-EA05699C1272}" type="datetimeFigureOut">
              <a:rPr lang="en-AU" smtClean="0"/>
              <a:t>11/12/2019</a:t>
            </a:fld>
            <a:endParaRPr lang="en-A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F7C3F2-7666-AD4A-A2B7-F91818B9EC1B}" type="slidenum">
              <a:rPr lang="en-AU" smtClean="0"/>
              <a:t>‹#›</a:t>
            </a:fld>
            <a:endParaRPr lang="en-A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0846905"/>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840623421"/>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C7D025-C40E-2A4D-8004-EA05699C1272}" type="datetimeFigureOut">
              <a:rPr lang="en-AU" smtClean="0"/>
              <a:t>11/12/2019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544810007"/>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3939-CD2C-5945-BDAF-A09963CF845B}"/>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036D44A3-EA5D-7F4D-94AC-531CB13F8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163275D-5961-FD4C-812B-6013DF52E0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B87C40BC-2F9F-274D-B37D-BD6F39094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0377CEF-BE36-EF47-A931-1E0E8646F5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ED2EA86F-BC80-D944-B817-60DB7B599CC2}"/>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8" name="Footer Placeholder 7">
            <a:extLst>
              <a:ext uri="{FF2B5EF4-FFF2-40B4-BE49-F238E27FC236}">
                <a16:creationId xmlns:a16="http://schemas.microsoft.com/office/drawing/2014/main" id="{0F317B4A-4A0F-3F43-B202-9A146A039E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902ABB8-AEDF-C248-A33D-6EF4B5642899}"/>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684846733"/>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5CD2-B6FC-4446-83FE-C34CFF31BBB8}"/>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9E2D9E8-3BB2-9541-AB36-33399969EAF7}"/>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4" name="Footer Placeholder 3">
            <a:extLst>
              <a:ext uri="{FF2B5EF4-FFF2-40B4-BE49-F238E27FC236}">
                <a16:creationId xmlns:a16="http://schemas.microsoft.com/office/drawing/2014/main" id="{2F7A9834-EC0B-4A43-955D-0A06669E3BC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A5406D7-52C1-4644-8319-879D8570C02C}"/>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69584370"/>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D82BA-6F58-D644-8794-6AE61CA83F5F}"/>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3" name="Footer Placeholder 2">
            <a:extLst>
              <a:ext uri="{FF2B5EF4-FFF2-40B4-BE49-F238E27FC236}">
                <a16:creationId xmlns:a16="http://schemas.microsoft.com/office/drawing/2014/main" id="{00E802A1-076D-E64D-9B38-C108B63A6E2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1AFB9EA-7FB5-B442-B017-446E3828119F}"/>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3056234066"/>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BC63-AA2B-3745-B656-3E2A0F2110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F95AA102-89E1-6F40-BC28-3FF6AEBF1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50FFAC93-9815-C942-B220-CB1FCC18E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4DF6D9-1F21-A74F-AC61-83F9B655BCA2}"/>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9DEB9009-6E8B-BD47-B225-F00106D0AB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FF7391-B7FB-FF4E-83A9-E045B8D42463}"/>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89911118"/>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63F4E-2113-9843-960C-1BC46BE38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EC6CFBFE-DD89-5149-BD68-1059C418E1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620282F-8AE9-3544-8328-971077939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5656B2-AB8B-8D44-8D22-944A6313DE95}"/>
              </a:ext>
            </a:extLst>
          </p:cNvPr>
          <p:cNvSpPr>
            <a:spLocks noGrp="1"/>
          </p:cNvSpPr>
          <p:nvPr>
            <p:ph type="dt" sz="half" idx="10"/>
          </p:nvPr>
        </p:nvSpPr>
        <p:spPr/>
        <p:txBody>
          <a:bodyPr/>
          <a:lstStyle/>
          <a:p>
            <a:fld id="{ABC7D025-C40E-2A4D-8004-EA05699C1272}" type="datetimeFigureOut">
              <a:rPr lang="en-AU" smtClean="0"/>
              <a:t>11/12/2019</a:t>
            </a:fld>
            <a:endParaRPr lang="en-AU"/>
          </a:p>
        </p:txBody>
      </p:sp>
      <p:sp>
        <p:nvSpPr>
          <p:cNvPr id="6" name="Footer Placeholder 5">
            <a:extLst>
              <a:ext uri="{FF2B5EF4-FFF2-40B4-BE49-F238E27FC236}">
                <a16:creationId xmlns:a16="http://schemas.microsoft.com/office/drawing/2014/main" id="{4531677D-C4A7-A54C-984A-A56F223CBC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1BA40E-A793-274C-925B-9F7F2BD7B91C}"/>
              </a:ext>
            </a:extLst>
          </p:cNvPr>
          <p:cNvSpPr>
            <a:spLocks noGrp="1"/>
          </p:cNvSpPr>
          <p:nvPr>
            <p:ph type="sldNum" sz="quarter" idx="12"/>
          </p:nvPr>
        </p:nvSpPr>
        <p:spPr/>
        <p:txBody>
          <a:bodyPr/>
          <a:lstStyle/>
          <a:p>
            <a:fld id="{79F7C3F2-7666-AD4A-A2B7-F91818B9EC1B}" type="slidenum">
              <a:rPr lang="en-AU" smtClean="0"/>
              <a:t>‹#›</a:t>
            </a:fld>
            <a:endParaRPr lang="en-AU"/>
          </a:p>
        </p:txBody>
      </p:sp>
    </p:spTree>
    <p:extLst>
      <p:ext uri="{BB962C8B-B14F-4D97-AF65-F5344CB8AC3E}">
        <p14:creationId xmlns:p14="http://schemas.microsoft.com/office/powerpoint/2010/main" val="1565580100"/>
      </p:ext>
    </p:extLst>
  </p:cSld>
  <p:clrMapOvr>
    <a:masterClrMapping/>
  </p:clrMapOvr>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D1040-ECC0-4F40-A593-88D8036980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230B3C5-E2B9-454C-A2A6-AF79CE4EA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43A38269-D606-8A48-A6EE-25D7B4683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AA847DC3-FD9B-504F-9EE1-A15CADEB0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AD0C156-0DF4-E945-A6A1-04A337793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7C3F2-7666-AD4A-A2B7-F91818B9EC1B}" type="slidenum">
              <a:rPr lang="en-AU" smtClean="0"/>
              <a:t>‹#›</a:t>
            </a:fld>
            <a:endParaRPr lang="en-AU"/>
          </a:p>
        </p:txBody>
      </p:sp>
    </p:spTree>
    <p:extLst>
      <p:ext uri="{BB962C8B-B14F-4D97-AF65-F5344CB8AC3E}">
        <p14:creationId xmlns:p14="http://schemas.microsoft.com/office/powerpoint/2010/main" val="92698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advTm="5000">
        <p14:flash/>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4AD33-2D14-4D0A-A324-D9ECA6B86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3707523-9F36-402E-88F9-F18F5D6D1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8862AE-955B-4473-A5C0-74A868E15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7D025-C40E-2A4D-8004-EA05699C1272}" type="datetimeFigureOut">
              <a:rPr lang="en-AU" smtClean="0"/>
              <a:t>11/12/2019</a:t>
            </a:fld>
            <a:endParaRPr lang="en-AU"/>
          </a:p>
        </p:txBody>
      </p:sp>
      <p:sp>
        <p:nvSpPr>
          <p:cNvPr id="5" name="Footer Placeholder 4">
            <a:extLst>
              <a:ext uri="{FF2B5EF4-FFF2-40B4-BE49-F238E27FC236}">
                <a16:creationId xmlns:a16="http://schemas.microsoft.com/office/drawing/2014/main" id="{0BA3A662-7E04-4F92-8015-824ED9726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B20B732-C46D-4A6C-870B-E1AE2F7B7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7C3F2-7666-AD4A-A2B7-F91818B9EC1B}" type="slidenum">
              <a:rPr lang="en-AU" smtClean="0"/>
              <a:t>‹#›</a:t>
            </a:fld>
            <a:endParaRPr lang="en-AU"/>
          </a:p>
        </p:txBody>
      </p:sp>
    </p:spTree>
    <p:extLst>
      <p:ext uri="{BB962C8B-B14F-4D97-AF65-F5344CB8AC3E}">
        <p14:creationId xmlns:p14="http://schemas.microsoft.com/office/powerpoint/2010/main" val="904971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3ACEBE44-9D2A-5042-AB3F-3F20760CCD1F}"/>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26401FB1-E486-0D48-9BB8-7C4EEA427AB4}"/>
              </a:ext>
            </a:extLst>
          </p:cNvPr>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DD3A8B4-1568-044D-9711-1E0DEA89EDCD}"/>
              </a:ext>
            </a:extLst>
          </p:cNvPr>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rgbClr val="FFFFFF"/>
                </a:solidFill>
              </a:defRPr>
            </a:lvl1pPr>
          </a:lstStyle>
          <a:p>
            <a:pPr>
              <a:defRPr/>
            </a:pPr>
            <a:endParaRPr lang="en-US"/>
          </a:p>
        </p:txBody>
      </p:sp>
      <p:sp>
        <p:nvSpPr>
          <p:cNvPr id="3" name="Footer Placeholder 2">
            <a:extLst>
              <a:ext uri="{FF2B5EF4-FFF2-40B4-BE49-F238E27FC236}">
                <a16:creationId xmlns:a16="http://schemas.microsoft.com/office/drawing/2014/main" id="{5FF4D716-FA8A-5E4B-8D19-E2AE8AE41ABC}"/>
              </a:ext>
            </a:extLst>
          </p:cNvPr>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rgbClr val="FFFFFF"/>
                </a:solidFill>
              </a:defRPr>
            </a:lvl1pPr>
          </a:lstStyle>
          <a:p>
            <a:pPr>
              <a:defRPr/>
            </a:pPr>
            <a:endParaRPr lang="en-US"/>
          </a:p>
        </p:txBody>
      </p:sp>
      <p:sp>
        <p:nvSpPr>
          <p:cNvPr id="23" name="Slide Number Placeholder 22">
            <a:extLst>
              <a:ext uri="{FF2B5EF4-FFF2-40B4-BE49-F238E27FC236}">
                <a16:creationId xmlns:a16="http://schemas.microsoft.com/office/drawing/2014/main" id="{754F4653-0E02-C646-8CF5-7FC08983EFD7}"/>
              </a:ext>
            </a:extLst>
          </p:cNvPr>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FFFFFF"/>
                </a:solidFill>
              </a:defRPr>
            </a:lvl1pPr>
          </a:lstStyle>
          <a:p>
            <a:pPr>
              <a:defRPr/>
            </a:pPr>
            <a:fld id="{529A4488-807E-6F4B-988C-44F6728BB15F}" type="slidenum">
              <a:rPr lang="en-US" altLang="en-US"/>
              <a:pPr>
                <a:defRPr/>
              </a:pPr>
              <a:t>‹#›</a:t>
            </a:fld>
            <a:endParaRPr lang="en-US" altLang="en-US"/>
          </a:p>
        </p:txBody>
      </p:sp>
    </p:spTree>
    <p:extLst>
      <p:ext uri="{BB962C8B-B14F-4D97-AF65-F5344CB8AC3E}">
        <p14:creationId xmlns:p14="http://schemas.microsoft.com/office/powerpoint/2010/main" val="299598894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2"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2"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2"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2"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BC7D025-C40E-2A4D-8004-EA05699C1272}" type="datetimeFigureOut">
              <a:rPr lang="en-AU" smtClean="0"/>
              <a:t>11/12/2019</a:t>
            </a:fld>
            <a:endParaRPr lang="en-A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A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F7C3F2-7666-AD4A-A2B7-F91818B9EC1B}" type="slidenum">
              <a:rPr lang="en-AU" smtClean="0"/>
              <a:t>‹#›</a:t>
            </a:fld>
            <a:endParaRPr lang="en-A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62796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p14:flash/>
      </p:transition>
    </mc:Choice>
    <mc:Fallback xmlns="">
      <p:transition spd="slow" advClick="0" advTm="5000">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hpi.uq.edu.au/article/2019/11/world-philosophy-day-2019-peace-and-stability-dialogue-symposiu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video" Target="https://www.youtube.com/embed/u1Ji7wonUhE?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2379"/>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A295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DB08F9-9975-054C-8212-111876C1AE51}"/>
              </a:ext>
            </a:extLst>
          </p:cNvPr>
          <p:cNvSpPr>
            <a:spLocks noGrp="1"/>
          </p:cNvSpPr>
          <p:nvPr>
            <p:ph type="ctrTitle"/>
          </p:nvPr>
        </p:nvSpPr>
        <p:spPr>
          <a:xfrm>
            <a:off x="1109980" y="4277356"/>
            <a:ext cx="9966960" cy="1450323"/>
          </a:xfrm>
        </p:spPr>
        <p:txBody>
          <a:bodyPr>
            <a:normAutofit/>
          </a:bodyPr>
          <a:lstStyle/>
          <a:p>
            <a:r>
              <a:rPr lang="en-AU" sz="4500" dirty="0">
                <a:solidFill>
                  <a:srgbClr val="4A2954"/>
                </a:solidFill>
              </a:rPr>
              <a:t>Peace and Stability Dialogue</a:t>
            </a:r>
          </a:p>
        </p:txBody>
      </p:sp>
      <p:sp>
        <p:nvSpPr>
          <p:cNvPr id="3" name="Subtitle 2">
            <a:extLst>
              <a:ext uri="{FF2B5EF4-FFF2-40B4-BE49-F238E27FC236}">
                <a16:creationId xmlns:a16="http://schemas.microsoft.com/office/drawing/2014/main" id="{4FAECAD9-3CCE-A540-BB89-F541361138F1}"/>
              </a:ext>
            </a:extLst>
          </p:cNvPr>
          <p:cNvSpPr>
            <a:spLocks noGrp="1"/>
          </p:cNvSpPr>
          <p:nvPr>
            <p:ph type="subTitle" idx="1"/>
          </p:nvPr>
        </p:nvSpPr>
        <p:spPr>
          <a:xfrm>
            <a:off x="1709530" y="5799489"/>
            <a:ext cx="8767860" cy="440822"/>
          </a:xfrm>
        </p:spPr>
        <p:txBody>
          <a:bodyPr>
            <a:normAutofit/>
          </a:bodyPr>
          <a:lstStyle/>
          <a:p>
            <a:r>
              <a:rPr lang="en-AU" sz="1400" dirty="0">
                <a:solidFill>
                  <a:srgbClr val="4A2954"/>
                </a:solidFill>
              </a:rPr>
              <a:t>Speakers: Mary Graham, Yi Chen, Michelle Maloney, Marcus Foth, Michelle Boulous Walker &amp; Martin Weber</a:t>
            </a:r>
          </a:p>
        </p:txBody>
      </p:sp>
      <p:pic>
        <p:nvPicPr>
          <p:cNvPr id="6" name="Picture 5" descr="A picture containing painting, bird, swimming, table&#10;&#10;Description automatically generated">
            <a:extLst>
              <a:ext uri="{FF2B5EF4-FFF2-40B4-BE49-F238E27FC236}">
                <a16:creationId xmlns:a16="http://schemas.microsoft.com/office/drawing/2014/main" id="{29BFB6A5-91D8-7D4F-BC8E-BCF1EE143EEE}"/>
              </a:ext>
            </a:extLst>
          </p:cNvPr>
          <p:cNvPicPr>
            <a:picLocks noChangeAspect="1"/>
          </p:cNvPicPr>
          <p:nvPr/>
        </p:nvPicPr>
        <p:blipFill rotWithShape="1">
          <a:blip r:embed="rId2"/>
          <a:srcRect t="10025" r="1" b="2461"/>
          <a:stretch/>
        </p:blipFill>
        <p:spPr>
          <a:xfrm>
            <a:off x="243840" y="256540"/>
            <a:ext cx="11704320" cy="3764276"/>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09075262-DCFC-A041-867E-B18478F5769E}"/>
              </a:ext>
            </a:extLst>
          </p:cNvPr>
          <p:cNvPicPr>
            <a:picLocks noChangeAspect="1"/>
          </p:cNvPicPr>
          <p:nvPr/>
        </p:nvPicPr>
        <p:blipFill>
          <a:blip r:embed="rId3"/>
          <a:stretch>
            <a:fillRect/>
          </a:stretch>
        </p:blipFill>
        <p:spPr>
          <a:xfrm>
            <a:off x="2816860" y="1441938"/>
            <a:ext cx="6553200" cy="3403600"/>
          </a:xfrm>
          <a:prstGeom prst="rect">
            <a:avLst/>
          </a:prstGeom>
        </p:spPr>
      </p:pic>
      <p:pic>
        <p:nvPicPr>
          <p:cNvPr id="1026" name="Picture 2" descr="/var/folders/sf/k7mkwfqj3j98f4tgks0t37cc0000gn/T/com.microsoft.Powerpoint/WebArchiveCopyPasteTempFiles/OzxRMd2n04IiIiIiIiIiIiIiIiIiIiIiIiIiIiIiIiIiIiIiIiIiIiIiIiIiIiIiIiIiIiIiIiIiIiIiIiIiIiIiIiIuJfFyH+H78EBoErvPnmAAAAAElFTkSuQmCC">
            <a:extLst>
              <a:ext uri="{FF2B5EF4-FFF2-40B4-BE49-F238E27FC236}">
                <a16:creationId xmlns:a16="http://schemas.microsoft.com/office/drawing/2014/main" id="{60F87B7A-EE25-4443-BFC7-3C5D38CF6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 y="4181505"/>
            <a:ext cx="2540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B0BF8A4-DDF3-FE4A-AEBC-5C7686C30D00}"/>
              </a:ext>
            </a:extLst>
          </p:cNvPr>
          <p:cNvSpPr/>
          <p:nvPr/>
        </p:nvSpPr>
        <p:spPr>
          <a:xfrm>
            <a:off x="6096001" y="321806"/>
            <a:ext cx="5757974" cy="1031051"/>
          </a:xfrm>
          <a:prstGeom prst="rect">
            <a:avLst/>
          </a:prstGeom>
        </p:spPr>
        <p:txBody>
          <a:bodyPr wrap="square">
            <a:spAutoFit/>
          </a:bodyPr>
          <a:lstStyle/>
          <a:p>
            <a:pPr algn="r">
              <a:spcAft>
                <a:spcPts val="600"/>
              </a:spcAft>
            </a:pPr>
            <a:r>
              <a:rPr lang="en-AU" sz="1400" b="1" dirty="0">
                <a:solidFill>
                  <a:schemeClr val="bg1"/>
                </a:solidFill>
                <a:latin typeface="Arial" panose="020B0604020202020204" pitchFamily="34" charset="0"/>
              </a:rPr>
              <a:t>Co-hosted by:</a:t>
            </a:r>
          </a:p>
          <a:p>
            <a:pPr algn="r"/>
            <a:r>
              <a:rPr lang="en-AU" sz="1400" b="1" dirty="0">
                <a:solidFill>
                  <a:schemeClr val="bg1"/>
                </a:solidFill>
                <a:latin typeface="Arial" panose="020B0604020202020204" pitchFamily="34" charset="0"/>
              </a:rPr>
              <a:t>UQ School of Historical and Philosophical Inquiry</a:t>
            </a:r>
          </a:p>
          <a:p>
            <a:pPr algn="r"/>
            <a:r>
              <a:rPr lang="en-AU" sz="1400" b="1" dirty="0">
                <a:solidFill>
                  <a:schemeClr val="bg1"/>
                </a:solidFill>
                <a:latin typeface="Arial" panose="020B0604020202020204" pitchFamily="34" charset="0"/>
              </a:rPr>
              <a:t>UQ School of Political Science and International Studies</a:t>
            </a:r>
          </a:p>
          <a:p>
            <a:pPr algn="r"/>
            <a:r>
              <a:rPr lang="en-AU" sz="1400" b="1" dirty="0">
                <a:solidFill>
                  <a:schemeClr val="bg1"/>
                </a:solidFill>
                <a:latin typeface="Arial" panose="020B0604020202020204" pitchFamily="34" charset="0"/>
              </a:rPr>
              <a:t> Australian Earth Laws Alliance</a:t>
            </a:r>
            <a:endParaRPr lang="en-AU" sz="1400" dirty="0"/>
          </a:p>
        </p:txBody>
      </p:sp>
      <p:pic>
        <p:nvPicPr>
          <p:cNvPr id="1030" name="Picture 6" descr="Image result for UNESCO logo">
            <a:extLst>
              <a:ext uri="{FF2B5EF4-FFF2-40B4-BE49-F238E27FC236}">
                <a16:creationId xmlns:a16="http://schemas.microsoft.com/office/drawing/2014/main" id="{B0516453-5553-4A07-81F2-D3A8808E8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034" y="1637787"/>
            <a:ext cx="1075194" cy="867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3A7376-B5AB-402A-A190-AFDA35ADC155}"/>
              </a:ext>
            </a:extLst>
          </p:cNvPr>
          <p:cNvSpPr/>
          <p:nvPr/>
        </p:nvSpPr>
        <p:spPr>
          <a:xfrm>
            <a:off x="344558" y="6185892"/>
            <a:ext cx="11509417" cy="307777"/>
          </a:xfrm>
          <a:prstGeom prst="rect">
            <a:avLst/>
          </a:prstGeom>
        </p:spPr>
        <p:txBody>
          <a:bodyPr wrap="square">
            <a:spAutoFit/>
          </a:bodyPr>
          <a:lstStyle/>
          <a:p>
            <a:pPr algn="ctr"/>
            <a:r>
              <a:rPr lang="en-AU" sz="1400" dirty="0">
                <a:hlinkClick r:id="rId6"/>
              </a:rPr>
              <a:t>https://hpi.uq.edu.au/article/2019/11/world-philosophy-day-2019-peace-and-stability-dialogue-symposium</a:t>
            </a:r>
            <a:endParaRPr lang="en-AU" sz="1400" dirty="0"/>
          </a:p>
        </p:txBody>
      </p:sp>
    </p:spTree>
    <p:extLst>
      <p:ext uri="{BB962C8B-B14F-4D97-AF65-F5344CB8AC3E}">
        <p14:creationId xmlns:p14="http://schemas.microsoft.com/office/powerpoint/2010/main" val="3168529417"/>
      </p:ext>
    </p:extLst>
  </p:cSld>
  <p:clrMapOvr>
    <a:masterClrMapping/>
  </p:clrMapOvr>
  <mc:AlternateContent xmlns:mc="http://schemas.openxmlformats.org/markup-compatibility/2006" xmlns:p14="http://schemas.microsoft.com/office/powerpoint/2010/main">
    <mc:Choice Requires="p14">
      <p:transition spd="slow" p14:dur="5000" advClick="0" advTm="10000">
        <p14:flash/>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E876E-4E17-1E47-88E7-951C3E905098}"/>
              </a:ext>
            </a:extLst>
          </p:cNvPr>
          <p:cNvSpPr>
            <a:spLocks noGrp="1"/>
          </p:cNvSpPr>
          <p:nvPr>
            <p:ph type="title"/>
          </p:nvPr>
        </p:nvSpPr>
        <p:spPr>
          <a:xfrm>
            <a:off x="1158240" y="4894262"/>
            <a:ext cx="10307952" cy="1325563"/>
          </a:xfrm>
        </p:spPr>
        <p:txBody>
          <a:bodyPr vert="horz" lIns="91440" tIns="45720" rIns="91440" bIns="45720" rtlCol="0" anchor="ctr">
            <a:normAutofit/>
          </a:bodyPr>
          <a:lstStyle/>
          <a:p>
            <a:r>
              <a:rPr lang="en-US" sz="4400" dirty="0"/>
              <a:t>Marcus </a:t>
            </a:r>
            <a:r>
              <a:rPr lang="en-US" sz="4400" dirty="0" err="1"/>
              <a:t>Foth</a:t>
            </a:r>
            <a:br>
              <a:rPr lang="en-US" sz="4400" dirty="0"/>
            </a:br>
            <a:r>
              <a:rPr lang="en-US" sz="4400" b="1" dirty="0"/>
              <a:t>Media, Technology and Communications</a:t>
            </a:r>
            <a:endParaRPr lang="en-US" sz="4400" dirty="0"/>
          </a:p>
        </p:txBody>
      </p:sp>
      <p:sp>
        <p:nvSpPr>
          <p:cNvPr id="4" name="Text Placeholder 3">
            <a:extLst>
              <a:ext uri="{FF2B5EF4-FFF2-40B4-BE49-F238E27FC236}">
                <a16:creationId xmlns:a16="http://schemas.microsoft.com/office/drawing/2014/main" id="{C90DE39D-71AD-3646-B555-4C817EEDF450}"/>
              </a:ext>
            </a:extLst>
          </p:cNvPr>
          <p:cNvSpPr>
            <a:spLocks noGrp="1"/>
          </p:cNvSpPr>
          <p:nvPr>
            <p:ph type="body" sz="half" idx="2"/>
          </p:nvPr>
        </p:nvSpPr>
        <p:spPr>
          <a:xfrm>
            <a:off x="500762" y="317161"/>
            <a:ext cx="7341379" cy="4355007"/>
          </a:xfrm>
        </p:spPr>
        <p:txBody>
          <a:bodyPr vert="horz" lIns="91440" tIns="45720" rIns="91440" bIns="45720" rtlCol="0" anchor="ctr">
            <a:normAutofit/>
          </a:bodyPr>
          <a:lstStyle/>
          <a:p>
            <a:pPr marL="230400" indent="-228600">
              <a:buFont typeface="Arial" panose="020B0604020202020204" pitchFamily="34" charset="0"/>
              <a:buChar char="•"/>
            </a:pPr>
            <a:r>
              <a:rPr lang="en-US" dirty="0"/>
              <a:t>Marcus </a:t>
            </a:r>
            <a:r>
              <a:rPr lang="en-US" dirty="0" err="1"/>
              <a:t>Foth</a:t>
            </a:r>
            <a:r>
              <a:rPr lang="en-US" dirty="0"/>
              <a:t> is Professor of Urban Informatics in the QUT Design Lab, Creative Industries Faculty at Queensland University of Technology. He is also an Honorary Professor in the School of Communication and Culture at Aarhus University, Denmark, and a Visiting Professor in the Department of Design, </a:t>
            </a:r>
            <a:r>
              <a:rPr lang="en-US" dirty="0" err="1"/>
              <a:t>Politecnico</a:t>
            </a:r>
            <a:r>
              <a:rPr lang="en-US" dirty="0"/>
              <a:t> di Milano, Italy.</a:t>
            </a:r>
          </a:p>
          <a:p>
            <a:pPr marL="230400" indent="-228600">
              <a:buFont typeface="Arial" panose="020B0604020202020204" pitchFamily="34" charset="0"/>
              <a:buChar char="•"/>
            </a:pPr>
            <a:r>
              <a:rPr lang="en-US" dirty="0"/>
              <a:t>Hiss research brings together people, place, and technology. His transdisciplinary work is at the international forefront of human-computer interaction research and development with a focus on smart cities, community engagement, media architecture, internet studies, ubiquitous computing, and sustainability.</a:t>
            </a:r>
          </a:p>
          <a:p>
            <a:pPr marL="230400" indent="-228600">
              <a:buFont typeface="Arial" panose="020B0604020202020204" pitchFamily="34" charset="0"/>
              <a:buChar char="•"/>
            </a:pPr>
            <a:r>
              <a:rPr lang="en-US" dirty="0"/>
              <a:t>He founded the Urban Informatics Research Lab in 2006 and the QUT Design Lab in 2016. Ahead of their time and before the term “smart cities” became popular, he pioneered a new field of study and practice: Urban informatics examines people creating, applying and using information and communication technology and data in cities and urban environments.</a:t>
            </a:r>
          </a:p>
          <a:p>
            <a:pPr indent="-228600">
              <a:buFont typeface="Arial" panose="020B0604020202020204" pitchFamily="34" charset="0"/>
              <a:buChar char="•"/>
            </a:pPr>
            <a:endParaRPr lang="en-US" dirty="0"/>
          </a:p>
        </p:txBody>
      </p:sp>
      <p:cxnSp>
        <p:nvCxnSpPr>
          <p:cNvPr id="31" name="Straight Connector 30">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person in a blue shirt&#10;&#10;Description automatically generated">
            <a:extLst>
              <a:ext uri="{FF2B5EF4-FFF2-40B4-BE49-F238E27FC236}">
                <a16:creationId xmlns:a16="http://schemas.microsoft.com/office/drawing/2014/main" id="{EA8D7A3D-8C0F-4647-B51F-B7E317B45031}"/>
              </a:ext>
            </a:extLst>
          </p:cNvPr>
          <p:cNvPicPr>
            <a:picLocks noGrp="1" noChangeAspect="1"/>
          </p:cNvPicPr>
          <p:nvPr>
            <p:ph type="pic" idx="1"/>
          </p:nvPr>
        </p:nvPicPr>
        <p:blipFill rotWithShape="1">
          <a:blip r:embed="rId2"/>
          <a:srcRect l="16999" r="16252" b="2"/>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pic>
        <p:nvPicPr>
          <p:cNvPr id="3" name="Picture 2">
            <a:extLst>
              <a:ext uri="{FF2B5EF4-FFF2-40B4-BE49-F238E27FC236}">
                <a16:creationId xmlns:a16="http://schemas.microsoft.com/office/drawing/2014/main" id="{3B2E6387-9066-4842-B2F5-2145EAE031E8}"/>
              </a:ext>
            </a:extLst>
          </p:cNvPr>
          <p:cNvPicPr>
            <a:picLocks noChangeAspect="1"/>
          </p:cNvPicPr>
          <p:nvPr/>
        </p:nvPicPr>
        <p:blipFill>
          <a:blip r:embed="rId3"/>
          <a:stretch>
            <a:fillRect/>
          </a:stretch>
        </p:blipFill>
        <p:spPr>
          <a:xfrm>
            <a:off x="1158240" y="6163324"/>
            <a:ext cx="7113563" cy="499915"/>
          </a:xfrm>
          <a:prstGeom prst="rect">
            <a:avLst/>
          </a:prstGeom>
        </p:spPr>
      </p:pic>
    </p:spTree>
    <p:extLst>
      <p:ext uri="{BB962C8B-B14F-4D97-AF65-F5344CB8AC3E}">
        <p14:creationId xmlns:p14="http://schemas.microsoft.com/office/powerpoint/2010/main" val="3827914162"/>
      </p:ext>
    </p:extLst>
  </p:cSld>
  <p:clrMapOvr>
    <a:masterClrMapping/>
  </p:clrMapOvr>
  <mc:AlternateContent xmlns:mc="http://schemas.openxmlformats.org/markup-compatibility/2006" xmlns:p14="http://schemas.microsoft.com/office/powerpoint/2010/main">
    <mc:Choice Requires="p14">
      <p:transition spd="slow" p14:dur="3000" advClick="0" advTm="20000">
        <p:randomBar dir="vert"/>
      </p:transition>
    </mc:Choice>
    <mc:Fallback xmlns="">
      <p:transition spd="slow" advClick="0" advTm="20000">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2221-8787-7A4E-A202-D527DB1FA9EE}"/>
              </a:ext>
            </a:extLst>
          </p:cNvPr>
          <p:cNvSpPr>
            <a:spLocks noGrp="1"/>
          </p:cNvSpPr>
          <p:nvPr>
            <p:ph type="title"/>
          </p:nvPr>
        </p:nvSpPr>
        <p:spPr/>
        <p:txBody>
          <a:bodyPr/>
          <a:lstStyle/>
          <a:p>
            <a:endParaRPr lang="en-AU"/>
          </a:p>
        </p:txBody>
      </p:sp>
      <p:sp>
        <p:nvSpPr>
          <p:cNvPr id="3" name="Picture Placeholder 2">
            <a:extLst>
              <a:ext uri="{FF2B5EF4-FFF2-40B4-BE49-F238E27FC236}">
                <a16:creationId xmlns:a16="http://schemas.microsoft.com/office/drawing/2014/main" id="{544C187E-0457-3940-BF03-30139B7072A6}"/>
              </a:ext>
            </a:extLst>
          </p:cNvPr>
          <p:cNvSpPr>
            <a:spLocks noGrp="1"/>
          </p:cNvSpPr>
          <p:nvPr>
            <p:ph type="pic" idx="1"/>
          </p:nvPr>
        </p:nvSpPr>
        <p:spPr/>
      </p:sp>
      <p:sp>
        <p:nvSpPr>
          <p:cNvPr id="4" name="Text Placeholder 3">
            <a:extLst>
              <a:ext uri="{FF2B5EF4-FFF2-40B4-BE49-F238E27FC236}">
                <a16:creationId xmlns:a16="http://schemas.microsoft.com/office/drawing/2014/main" id="{AC5EC985-FA44-924A-A9F3-9CEBC7A63D0D}"/>
              </a:ext>
            </a:extLst>
          </p:cNvPr>
          <p:cNvSpPr>
            <a:spLocks noGrp="1"/>
          </p:cNvSpPr>
          <p:nvPr>
            <p:ph type="body" sz="half" idx="2"/>
          </p:nvPr>
        </p:nvSpPr>
        <p:spPr/>
        <p:txBody>
          <a:bodyPr/>
          <a:lstStyle/>
          <a:p>
            <a:endParaRPr lang="en-AU"/>
          </a:p>
        </p:txBody>
      </p:sp>
      <p:pic>
        <p:nvPicPr>
          <p:cNvPr id="5" name="Online Media 4" descr="Anti-surveillance protesters tear down 'smart' lamp-post in Hong Kong">
            <a:hlinkClick r:id="" action="ppaction://media"/>
            <a:extLst>
              <a:ext uri="{FF2B5EF4-FFF2-40B4-BE49-F238E27FC236}">
                <a16:creationId xmlns:a16="http://schemas.microsoft.com/office/drawing/2014/main" id="{D0DD9EFC-0245-DF4B-8037-45BE2BA214F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3592352"/>
      </p:ext>
    </p:extLst>
  </p:cSld>
  <p:clrMapOvr>
    <a:masterClrMapping/>
  </p:clrMapOvr>
  <p:transition spd="slow" advClick="0" advTm="5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wave, surfing, nature, riding&#10;&#10;Description automatically generated">
            <a:extLst>
              <a:ext uri="{FF2B5EF4-FFF2-40B4-BE49-F238E27FC236}">
                <a16:creationId xmlns:a16="http://schemas.microsoft.com/office/drawing/2014/main" id="{36E82CD0-8BA4-EB40-8640-142F4A65E260}"/>
              </a:ext>
            </a:extLst>
          </p:cNvPr>
          <p:cNvPicPr>
            <a:picLocks noChangeAspect="1"/>
          </p:cNvPicPr>
          <p:nvPr/>
        </p:nvPicPr>
        <p:blipFill rotWithShape="1">
          <a:blip r:embed="rId2"/>
          <a:srcRect t="495" r="15509" b="-1"/>
          <a:stretch/>
        </p:blipFill>
        <p:spPr>
          <a:xfrm>
            <a:off x="503584" y="462733"/>
            <a:ext cx="4041541" cy="5949669"/>
          </a:xfrm>
          <a:prstGeom prst="rect">
            <a:avLst/>
          </a:prstGeom>
        </p:spPr>
      </p:pic>
      <p:sp>
        <p:nvSpPr>
          <p:cNvPr id="20" name="Rectangle 1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smiling for the camera&#10;&#10;Description automatically generated">
            <a:extLst>
              <a:ext uri="{FF2B5EF4-FFF2-40B4-BE49-F238E27FC236}">
                <a16:creationId xmlns:a16="http://schemas.microsoft.com/office/drawing/2014/main" id="{CDE6161D-20F8-2748-B3A4-62B2C8AE202A}"/>
              </a:ext>
            </a:extLst>
          </p:cNvPr>
          <p:cNvPicPr>
            <a:picLocks noGrp="1" noChangeAspect="1"/>
          </p:cNvPicPr>
          <p:nvPr>
            <p:ph sz="half" idx="2"/>
          </p:nvPr>
        </p:nvPicPr>
        <p:blipFill>
          <a:blip r:embed="rId3"/>
          <a:stretch>
            <a:fillRect/>
          </a:stretch>
        </p:blipFill>
        <p:spPr>
          <a:xfrm>
            <a:off x="9674735" y="492091"/>
            <a:ext cx="1992610" cy="1992610"/>
          </a:xfrm>
          <a:prstGeom prst="rect">
            <a:avLst/>
          </a:prstGeom>
        </p:spPr>
      </p:pic>
      <p:sp>
        <p:nvSpPr>
          <p:cNvPr id="3" name="Content Placeholder 2">
            <a:extLst>
              <a:ext uri="{FF2B5EF4-FFF2-40B4-BE49-F238E27FC236}">
                <a16:creationId xmlns:a16="http://schemas.microsoft.com/office/drawing/2014/main" id="{D40A25C5-5E07-FF40-929D-EE46890B3F94}"/>
              </a:ext>
            </a:extLst>
          </p:cNvPr>
          <p:cNvSpPr>
            <a:spLocks noGrp="1"/>
          </p:cNvSpPr>
          <p:nvPr>
            <p:ph sz="half" idx="1"/>
          </p:nvPr>
        </p:nvSpPr>
        <p:spPr>
          <a:xfrm>
            <a:off x="4809365" y="2793346"/>
            <a:ext cx="6857980" cy="3436970"/>
          </a:xfrm>
        </p:spPr>
        <p:txBody>
          <a:bodyPr vert="horz" lIns="91440" tIns="45720" rIns="91440" bIns="45720" rtlCol="0" anchor="t">
            <a:normAutofit/>
          </a:bodyPr>
          <a:lstStyle/>
          <a:p>
            <a:pPr marL="0" indent="0" algn="ctr">
              <a:buNone/>
            </a:pPr>
            <a:r>
              <a:rPr lang="en-US" sz="2000" dirty="0">
                <a:solidFill>
                  <a:srgbClr val="FFFFFF"/>
                </a:solidFill>
              </a:rPr>
              <a:t>Head of the European Philosophy Research Group (EPRG) and Associate Professor in Philosophy in the School of Historical &amp; Philosophical Inquiry at The University of Queensland. Author of </a:t>
            </a:r>
            <a:r>
              <a:rPr lang="en-US" sz="2000" i="1" dirty="0">
                <a:solidFill>
                  <a:srgbClr val="FFFFFF"/>
                </a:solidFill>
              </a:rPr>
              <a:t>Slow Philosophy: Reading Against the Institution</a:t>
            </a:r>
            <a:r>
              <a:rPr lang="en-US" sz="2000" dirty="0">
                <a:solidFill>
                  <a:srgbClr val="FFFFFF"/>
                </a:solidFill>
              </a:rPr>
              <a:t> (Bloomsbury 2017) and </a:t>
            </a:r>
            <a:r>
              <a:rPr lang="en-US" sz="2000" i="1" dirty="0">
                <a:solidFill>
                  <a:srgbClr val="FFFFFF"/>
                </a:solidFill>
              </a:rPr>
              <a:t>Philosophy and the Maternal Body: Reading Silence</a:t>
            </a:r>
            <a:r>
              <a:rPr lang="en-US" sz="2000" dirty="0">
                <a:solidFill>
                  <a:srgbClr val="FFFFFF"/>
                </a:solidFill>
              </a:rPr>
              <a:t>(Routledge 1998); editor of </a:t>
            </a:r>
            <a:r>
              <a:rPr lang="en-US" sz="2000" i="1" dirty="0">
                <a:solidFill>
                  <a:srgbClr val="FFFFFF"/>
                </a:solidFill>
              </a:rPr>
              <a:t>Performing Sexualities</a:t>
            </a:r>
            <a:r>
              <a:rPr lang="en-US" sz="2000" dirty="0">
                <a:solidFill>
                  <a:srgbClr val="FFFFFF"/>
                </a:solidFill>
              </a:rPr>
              <a:t> (IMA 1994). Other publications span the fields of European philosophy, aesthetics, ethics, and feminist philosophy. Teaching interests in philosophy include intersections with politics, film, and literature. Current research focusses on questions of philosophy and transgressive laughter. mbw@uq.edu.au</a:t>
            </a:r>
          </a:p>
        </p:txBody>
      </p:sp>
      <p:sp>
        <p:nvSpPr>
          <p:cNvPr id="2" name="Title 1">
            <a:extLst>
              <a:ext uri="{FF2B5EF4-FFF2-40B4-BE49-F238E27FC236}">
                <a16:creationId xmlns:a16="http://schemas.microsoft.com/office/drawing/2014/main" id="{F9F788E3-1314-A84C-8FC1-010734BFC041}"/>
              </a:ext>
            </a:extLst>
          </p:cNvPr>
          <p:cNvSpPr>
            <a:spLocks noGrp="1"/>
          </p:cNvSpPr>
          <p:nvPr>
            <p:ph type="title"/>
          </p:nvPr>
        </p:nvSpPr>
        <p:spPr>
          <a:xfrm>
            <a:off x="4809365" y="739870"/>
            <a:ext cx="4756200" cy="1497081"/>
          </a:xfrm>
        </p:spPr>
        <p:txBody>
          <a:bodyPr vert="horz" lIns="91440" tIns="45720" rIns="91440" bIns="45720" rtlCol="0" anchor="ctr">
            <a:normAutofit fontScale="90000"/>
          </a:bodyPr>
          <a:lstStyle/>
          <a:p>
            <a:r>
              <a:rPr lang="en-US" sz="4000" dirty="0">
                <a:solidFill>
                  <a:srgbClr val="FFFFFF"/>
                </a:solidFill>
              </a:rPr>
              <a:t>Michelle </a:t>
            </a:r>
            <a:r>
              <a:rPr lang="en-US" sz="4000" dirty="0" err="1">
                <a:solidFill>
                  <a:srgbClr val="FFFFFF"/>
                </a:solidFill>
              </a:rPr>
              <a:t>Boulous</a:t>
            </a:r>
            <a:r>
              <a:rPr lang="en-US" sz="4000" dirty="0">
                <a:solidFill>
                  <a:srgbClr val="FFFFFF"/>
                </a:solidFill>
              </a:rPr>
              <a:t> Walker</a:t>
            </a:r>
            <a:br>
              <a:rPr lang="en-US" sz="4000" dirty="0">
                <a:solidFill>
                  <a:srgbClr val="FFFFFF"/>
                </a:solidFill>
              </a:rPr>
            </a:br>
            <a:r>
              <a:rPr lang="en-US" sz="4100" b="1" dirty="0">
                <a:solidFill>
                  <a:srgbClr val="FFFFFF"/>
                </a:solidFill>
              </a:rPr>
              <a:t>Melancholy Politics</a:t>
            </a:r>
            <a:endParaRPr lang="en-US" sz="4100" dirty="0">
              <a:solidFill>
                <a:srgbClr val="FFFFFF"/>
              </a:solidFill>
            </a:endParaRPr>
          </a:p>
        </p:txBody>
      </p:sp>
      <p:pic>
        <p:nvPicPr>
          <p:cNvPr id="7" name="Picture 6">
            <a:extLst>
              <a:ext uri="{FF2B5EF4-FFF2-40B4-BE49-F238E27FC236}">
                <a16:creationId xmlns:a16="http://schemas.microsoft.com/office/drawing/2014/main" id="{84553960-F00A-0545-A8EE-1839A1D4FE5C}"/>
              </a:ext>
            </a:extLst>
          </p:cNvPr>
          <p:cNvPicPr>
            <a:picLocks noChangeAspect="1"/>
          </p:cNvPicPr>
          <p:nvPr/>
        </p:nvPicPr>
        <p:blipFill>
          <a:blip r:embed="rId4"/>
          <a:stretch>
            <a:fillRect/>
          </a:stretch>
        </p:blipFill>
        <p:spPr>
          <a:xfrm>
            <a:off x="89472" y="0"/>
            <a:ext cx="12192000" cy="6858000"/>
          </a:xfrm>
          <a:prstGeom prst="rect">
            <a:avLst/>
          </a:prstGeom>
          <a:solidFill>
            <a:schemeClr val="accent6">
              <a:lumMod val="20000"/>
              <a:lumOff val="80000"/>
            </a:schemeClr>
          </a:solidFill>
        </p:spPr>
      </p:pic>
    </p:spTree>
    <p:extLst>
      <p:ext uri="{BB962C8B-B14F-4D97-AF65-F5344CB8AC3E}">
        <p14:creationId xmlns:p14="http://schemas.microsoft.com/office/powerpoint/2010/main" val="4156422531"/>
      </p:ext>
    </p:extLst>
  </p:cSld>
  <p:clrMapOvr>
    <a:masterClrMapping/>
  </p:clrMapOvr>
  <mc:AlternateContent xmlns:mc="http://schemas.openxmlformats.org/markup-compatibility/2006" xmlns:p14="http://schemas.microsoft.com/office/powerpoint/2010/main">
    <mc:Choice Requires="p14">
      <p:transition spd="slow" p14:dur="3000" advClick="0" advTm="20000">
        <p:randomBar dir="vert"/>
      </p:transition>
    </mc:Choice>
    <mc:Fallback xmlns="">
      <p:transition spd="slow" advClick="0" advTm="20000">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FF8602-815F-3A48-95CA-5363207AD11C}"/>
              </a:ext>
            </a:extLst>
          </p:cNvPr>
          <p:cNvSpPr/>
          <p:nvPr/>
        </p:nvSpPr>
        <p:spPr>
          <a:xfrm>
            <a:off x="0" y="0"/>
            <a:ext cx="12192000" cy="685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lang="en-AU" sz="2000" dirty="0">
              <a:solidFill>
                <a:prstClr val="white"/>
              </a:solidFill>
              <a:latin typeface="Book Antiqua"/>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lang="en-AU" sz="2000" dirty="0">
              <a:solidFill>
                <a:prstClr val="white"/>
              </a:solidFill>
              <a:latin typeface="Book Antiqua"/>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lang="en-AU" sz="2000" dirty="0">
              <a:solidFill>
                <a:prstClr val="white"/>
              </a:solidFill>
              <a:latin typeface="Book Antiqua"/>
            </a:endParaRP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Book Antiqua"/>
                <a:ea typeface="+mn-ea"/>
                <a:cs typeface="+mn-cs"/>
              </a:rPr>
              <a:t>“The life of the mind only attains its truth when discovering itself in absolute desolation. </a:t>
            </a:r>
          </a:p>
          <a:p>
            <a:pPr marL="914400" marR="0" lvl="2" indent="0" algn="l" defTabSz="914400" rtl="0" eaLnBrk="0" fontAlgn="base" latinLnBrk="0" hangingPunct="0">
              <a:lnSpc>
                <a:spcPct val="100000"/>
              </a:lnSpc>
              <a:spcBef>
                <a:spcPct val="0"/>
              </a:spcBef>
              <a:spcAft>
                <a:spcPct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Book Antiqua"/>
                <a:ea typeface="+mn-ea"/>
                <a:cs typeface="+mn-cs"/>
              </a:rPr>
              <a:t>The mind … is this power only when looking the negative in the face, dwelling upon it.” </a:t>
            </a:r>
          </a:p>
          <a:p>
            <a:pPr marL="914400" marR="0" lvl="2" indent="0" algn="l" defTabSz="914400" rtl="0" eaLnBrk="0" fontAlgn="base" latinLnBrk="0" hangingPunct="0">
              <a:lnSpc>
                <a:spcPct val="100000"/>
              </a:lnSpc>
              <a:spcBef>
                <a:spcPct val="0"/>
              </a:spcBef>
              <a:spcAft>
                <a:spcPct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Book Antiqua"/>
              <a:ea typeface="+mn-ea"/>
              <a:cs typeface="+mn-cs"/>
            </a:endParaRPr>
          </a:p>
          <a:p>
            <a:pPr marL="914400" marR="0" lvl="2" indent="0" algn="ctr"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Book Antiqua"/>
                <a:ea typeface="+mn-ea"/>
                <a:cs typeface="+mn-cs"/>
              </a:rPr>
              <a:t>			                                     (Hegel, </a:t>
            </a:r>
            <a:r>
              <a:rPr kumimoji="0" lang="en-AU" sz="1800" b="0" i="1" u="none" strike="noStrike" kern="1200" cap="none" spc="0" normalizeH="0" baseline="0" noProof="0" dirty="0">
                <a:ln>
                  <a:noFill/>
                </a:ln>
                <a:solidFill>
                  <a:prstClr val="white"/>
                </a:solidFill>
                <a:effectLst/>
                <a:uLnTx/>
                <a:uFillTx/>
                <a:latin typeface="Book Antiqua"/>
                <a:ea typeface="+mn-ea"/>
                <a:cs typeface="+mn-cs"/>
              </a:rPr>
              <a:t>The Phenomenology of Mind</a:t>
            </a:r>
            <a:r>
              <a:rPr kumimoji="0" lang="en-AU" sz="1800" b="0" i="0" u="none" strike="noStrike" kern="1200" cap="none" spc="0" normalizeH="0" baseline="0" noProof="0" dirty="0">
                <a:ln>
                  <a:noFill/>
                </a:ln>
                <a:solidFill>
                  <a:prstClr val="white"/>
                </a:solidFill>
                <a:effectLst/>
                <a:uLnTx/>
                <a:uFillTx/>
                <a:latin typeface="Book Antiqua"/>
                <a:ea typeface="+mn-ea"/>
                <a:cs typeface="+mn-cs"/>
              </a:rPr>
              <a:t>: 93)</a:t>
            </a:r>
          </a:p>
        </p:txBody>
      </p:sp>
    </p:spTree>
    <p:extLst>
      <p:ext uri="{BB962C8B-B14F-4D97-AF65-F5344CB8AC3E}">
        <p14:creationId xmlns:p14="http://schemas.microsoft.com/office/powerpoint/2010/main" val="3180818582"/>
      </p:ext>
    </p:extLst>
  </p:cSld>
  <p:clrMapOvr>
    <a:masterClrMapping/>
  </p:clrMapOvr>
  <mc:AlternateContent xmlns:mc="http://schemas.openxmlformats.org/markup-compatibility/2006">
    <mc:Choice xmlns:p14="http://schemas.microsoft.com/office/powerpoint/2010/main" Requires="p14">
      <p:transition spd="slow" p14:dur="5000" advClick="0" advTm="20000">
        <p:wipe/>
      </p:transition>
    </mc:Choice>
    <mc:Fallback>
      <p:transition spd="slow" advClick="0" advTm="20000">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72D3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CA23-8E74-EA42-957C-E27597881F11}"/>
              </a:ext>
            </a:extLst>
          </p:cNvPr>
          <p:cNvSpPr>
            <a:spLocks noGrp="1"/>
          </p:cNvSpPr>
          <p:nvPr>
            <p:ph type="title"/>
          </p:nvPr>
        </p:nvSpPr>
        <p:spPr>
          <a:xfrm>
            <a:off x="205128" y="1724114"/>
            <a:ext cx="7583485" cy="1325563"/>
          </a:xfrm>
        </p:spPr>
        <p:txBody>
          <a:bodyPr vert="horz" lIns="91440" tIns="45720" rIns="91440" bIns="45720" rtlCol="0" anchor="ctr">
            <a:normAutofit/>
          </a:bodyPr>
          <a:lstStyle/>
          <a:p>
            <a:r>
              <a:rPr lang="en-US" sz="3100" kern="1200" dirty="0">
                <a:solidFill>
                  <a:schemeClr val="tx1"/>
                </a:solidFill>
                <a:latin typeface="+mj-lt"/>
                <a:ea typeface="+mj-ea"/>
                <a:cs typeface="+mj-cs"/>
              </a:rPr>
              <a:t>Martin Weber</a:t>
            </a:r>
            <a:br>
              <a:rPr lang="en-US" sz="3100" kern="1200" dirty="0">
                <a:solidFill>
                  <a:schemeClr val="tx1"/>
                </a:solidFill>
                <a:latin typeface="+mj-lt"/>
                <a:ea typeface="+mj-ea"/>
                <a:cs typeface="+mj-cs"/>
              </a:rPr>
            </a:br>
            <a:r>
              <a:rPr lang="en-US" sz="3600" b="1" kern="1200" dirty="0">
                <a:solidFill>
                  <a:schemeClr val="tx1"/>
                </a:solidFill>
                <a:latin typeface="+mj-lt"/>
                <a:ea typeface="+mj-ea"/>
                <a:cs typeface="+mj-cs"/>
              </a:rPr>
              <a:t>Pluralism, Ecology and the Commons</a:t>
            </a:r>
            <a:endParaRPr lang="en-US" sz="3100"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FB6561C6-4B44-7348-8D16-BDC2F8F24AE7}"/>
              </a:ext>
            </a:extLst>
          </p:cNvPr>
          <p:cNvSpPr>
            <a:spLocks noGrp="1"/>
          </p:cNvSpPr>
          <p:nvPr>
            <p:ph sz="half" idx="2"/>
          </p:nvPr>
        </p:nvSpPr>
        <p:spPr>
          <a:xfrm>
            <a:off x="924542" y="3120930"/>
            <a:ext cx="7484702" cy="2939949"/>
          </a:xfrm>
        </p:spPr>
        <p:txBody>
          <a:bodyPr vert="horz" lIns="91440" tIns="45720" rIns="91440" bIns="45720" rtlCol="0" anchor="t">
            <a:normAutofit/>
          </a:bodyPr>
          <a:lstStyle/>
          <a:p>
            <a:pPr marL="0" algn="ctr"/>
            <a:endParaRPr lang="en-US" sz="2400" dirty="0"/>
          </a:p>
          <a:p>
            <a:pPr marL="0" indent="0">
              <a:buNone/>
            </a:pPr>
            <a:r>
              <a:rPr lang="en-US" sz="2400" dirty="0"/>
              <a:t>Martin Weber is Senior Lecturer in International Relations at the University of Queensland. He has research interests in Environmental Politics, Political Theory, Movement Politics, History of Political Thought (and its limits) and Global Governance.</a:t>
            </a:r>
          </a:p>
        </p:txBody>
      </p:sp>
      <p:sp>
        <p:nvSpPr>
          <p:cNvPr id="38" name="Freeform: Shape 37">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erson that is standing in the grass&#10;&#10;Description automatically generated">
            <a:extLst>
              <a:ext uri="{FF2B5EF4-FFF2-40B4-BE49-F238E27FC236}">
                <a16:creationId xmlns:a16="http://schemas.microsoft.com/office/drawing/2014/main" id="{EE22F668-DE81-E545-B799-85349ABAF4A9}"/>
              </a:ext>
            </a:extLst>
          </p:cNvPr>
          <p:cNvPicPr>
            <a:picLocks noGrp="1" noChangeAspect="1"/>
          </p:cNvPicPr>
          <p:nvPr>
            <p:ph sz="half" idx="1"/>
          </p:nvPr>
        </p:nvPicPr>
        <p:blipFill rotWithShape="1">
          <a:blip r:embed="rId2"/>
          <a:srcRect t="17361" r="-3" b="25004"/>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40" name="Freeform: Shape 39">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able, sitting, food, grass&#10;&#10;Description automatically generated">
            <a:extLst>
              <a:ext uri="{FF2B5EF4-FFF2-40B4-BE49-F238E27FC236}">
                <a16:creationId xmlns:a16="http://schemas.microsoft.com/office/drawing/2014/main" id="{FDCF593E-5EFE-6F4B-9357-6F0B2491D211}"/>
              </a:ext>
            </a:extLst>
          </p:cNvPr>
          <p:cNvPicPr>
            <a:picLocks noChangeAspect="1"/>
          </p:cNvPicPr>
          <p:nvPr/>
        </p:nvPicPr>
        <p:blipFill rotWithShape="1">
          <a:blip r:embed="rId3"/>
          <a:srcRect r="11206" b="-4"/>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078148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20000">
        <p:randomBar dir="vert"/>
      </p:transition>
    </mc:Choice>
    <mc:Fallback xmlns="">
      <p:transition spd="slow" advClick="0" advTm="20000">
        <p:randomBar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room filled with furniture and a large window&#10;&#10;Description automatically generated">
            <a:extLst>
              <a:ext uri="{FF2B5EF4-FFF2-40B4-BE49-F238E27FC236}">
                <a16:creationId xmlns:a16="http://schemas.microsoft.com/office/drawing/2014/main" id="{82E1C97F-5131-B541-9EF9-49ADE9CBC199}"/>
              </a:ext>
            </a:extLst>
          </p:cNvPr>
          <p:cNvPicPr>
            <a:picLocks noGrp="1" noChangeAspect="1"/>
          </p:cNvPicPr>
          <p:nvPr>
            <p:ph idx="1"/>
          </p:nvPr>
        </p:nvPicPr>
        <p:blipFill rotWithShape="1">
          <a:blip r:embed="rId2"/>
          <a:srcRect t="7983" b="1701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1F92B-30EB-894B-8981-DED87588890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Afternoon session 1:30-5pm in Rm. 217</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207"/>
      </p:ext>
    </p:extLst>
  </p:cSld>
  <p:clrMapOvr>
    <a:masterClrMapping/>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EE4137-C694-D34E-9DA7-24ED30D0F54B}"/>
              </a:ext>
            </a:extLst>
          </p:cNvPr>
          <p:cNvSpPr>
            <a:spLocks noGrp="1"/>
          </p:cNvSpPr>
          <p:nvPr>
            <p:ph type="title"/>
          </p:nvPr>
        </p:nvSpPr>
        <p:spPr>
          <a:xfrm>
            <a:off x="1001713" y="1472184"/>
            <a:ext cx="3795711" cy="4915364"/>
          </a:xfrm>
        </p:spPr>
        <p:txBody>
          <a:bodyPr vert="horz" lIns="91440" tIns="45720" rIns="91440" bIns="45720" rtlCol="0" anchor="t">
            <a:noAutofit/>
          </a:bodyPr>
          <a:lstStyle/>
          <a:p>
            <a:r>
              <a:rPr lang="en-AU" sz="3200" dirty="0"/>
              <a:t>The afternoon session consists of six small group dialogues, each facilitated by one of speakers on their provocation, with 35 participants focused on establishing an ongoing series of discussions.</a:t>
            </a:r>
            <a:endParaRPr lang="en-US" sz="3200" kern="1200" dirty="0">
              <a:solidFill>
                <a:schemeClr val="tx1"/>
              </a:solidFill>
              <a:latin typeface="+mj-lt"/>
              <a:ea typeface="+mj-ea"/>
              <a:cs typeface="+mj-cs"/>
            </a:endParaRPr>
          </a:p>
        </p:txBody>
      </p:sp>
      <p:sp>
        <p:nvSpPr>
          <p:cNvPr id="66" name="Content Placeholder 8">
            <a:extLst>
              <a:ext uri="{FF2B5EF4-FFF2-40B4-BE49-F238E27FC236}">
                <a16:creationId xmlns:a16="http://schemas.microsoft.com/office/drawing/2014/main" id="{C0B99390-3F5A-5D4C-A4C2-BADA0367018F}"/>
              </a:ext>
            </a:extLst>
          </p:cNvPr>
          <p:cNvSpPr txBox="1">
            <a:spLocks/>
          </p:cNvSpPr>
          <p:nvPr/>
        </p:nvSpPr>
        <p:spPr>
          <a:xfrm>
            <a:off x="5248656" y="1472184"/>
            <a:ext cx="6153912" cy="5034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1" dirty="0"/>
              <a:t>Mary Graham</a:t>
            </a:r>
            <a:r>
              <a:rPr lang="en-US" sz="2400" dirty="0"/>
              <a:t> - </a:t>
            </a:r>
            <a:r>
              <a:rPr lang="en-US" sz="2400" i="1" dirty="0" err="1"/>
              <a:t>Relationism</a:t>
            </a:r>
            <a:r>
              <a:rPr lang="en-US" sz="2400" i="1" dirty="0"/>
              <a:t> and </a:t>
            </a:r>
            <a:r>
              <a:rPr lang="en-US" sz="2400" i="1" dirty="0" err="1"/>
              <a:t>survivalism</a:t>
            </a:r>
            <a:r>
              <a:rPr lang="en-US" sz="2400" i="1" dirty="0"/>
              <a:t> </a:t>
            </a:r>
            <a:endParaRPr lang="en-US" sz="2400" dirty="0"/>
          </a:p>
          <a:p>
            <a:pPr lvl="0"/>
            <a:r>
              <a:rPr lang="en-US" sz="2400" b="1" dirty="0"/>
              <a:t>Yi Chen</a:t>
            </a:r>
            <a:r>
              <a:rPr lang="en-US" sz="2400" dirty="0"/>
              <a:t> - Respect, </a:t>
            </a:r>
            <a:r>
              <a:rPr lang="en-US" sz="2400" i="1" dirty="0"/>
              <a:t>autonomy and place</a:t>
            </a:r>
            <a:endParaRPr lang="en-US" sz="2400" dirty="0"/>
          </a:p>
          <a:p>
            <a:pPr lvl="0"/>
            <a:r>
              <a:rPr lang="en-US" sz="2400" b="1" dirty="0"/>
              <a:t>Michelle Maloney</a:t>
            </a:r>
            <a:r>
              <a:rPr lang="en-US" sz="2400" dirty="0"/>
              <a:t> - </a:t>
            </a:r>
            <a:r>
              <a:rPr lang="en-US" sz="2400" i="1" dirty="0"/>
              <a:t>Law, economics and the environment</a:t>
            </a:r>
            <a:endParaRPr lang="en-US" sz="2400" dirty="0"/>
          </a:p>
          <a:p>
            <a:pPr lvl="0"/>
            <a:r>
              <a:rPr lang="en-US" sz="2400" b="1" dirty="0"/>
              <a:t>Marcus Foth</a:t>
            </a:r>
            <a:r>
              <a:rPr lang="en-US" sz="2400" dirty="0"/>
              <a:t> - </a:t>
            </a:r>
            <a:r>
              <a:rPr lang="en-US" sz="2400" i="1" dirty="0"/>
              <a:t>Media, technology and communications</a:t>
            </a:r>
            <a:endParaRPr lang="en-US" sz="2400" dirty="0"/>
          </a:p>
          <a:p>
            <a:pPr lvl="0"/>
            <a:r>
              <a:rPr lang="en-US" sz="2400" b="1" dirty="0"/>
              <a:t>Michelle Boulous Walker</a:t>
            </a:r>
            <a:r>
              <a:rPr lang="en-US" sz="2400" dirty="0"/>
              <a:t> - </a:t>
            </a:r>
            <a:r>
              <a:rPr lang="en-US" sz="2400" i="1" dirty="0"/>
              <a:t>Melancholy politics</a:t>
            </a:r>
            <a:endParaRPr lang="en-US" sz="2400" dirty="0"/>
          </a:p>
          <a:p>
            <a:pPr lvl="0"/>
            <a:r>
              <a:rPr lang="en-US" sz="2400" b="1" dirty="0"/>
              <a:t>Martin Weber</a:t>
            </a:r>
            <a:r>
              <a:rPr lang="en-US" sz="2400" dirty="0"/>
              <a:t> - </a:t>
            </a:r>
            <a:r>
              <a:rPr lang="en-US" sz="2400" i="1" dirty="0"/>
              <a:t>Pluralism, ecology and the commons</a:t>
            </a:r>
          </a:p>
          <a:p>
            <a:pPr marL="0" lvl="0" indent="0">
              <a:buNone/>
            </a:pPr>
            <a:endParaRPr lang="en-US" sz="2400" i="1" dirty="0"/>
          </a:p>
          <a:p>
            <a:pPr lvl="0"/>
            <a:r>
              <a:rPr lang="en-US" sz="2400" dirty="0"/>
              <a:t>Inter-group facilitator: </a:t>
            </a:r>
            <a:r>
              <a:rPr lang="en-US" sz="2400" b="1" dirty="0"/>
              <a:t>Morgan Brigg</a:t>
            </a:r>
          </a:p>
        </p:txBody>
      </p:sp>
      <p:grpSp>
        <p:nvGrpSpPr>
          <p:cNvPr id="68" name="Group 43">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6"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1"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2"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7" name="Isosceles Triangle 66">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Tree>
    <p:extLst>
      <p:ext uri="{BB962C8B-B14F-4D97-AF65-F5344CB8AC3E}">
        <p14:creationId xmlns:p14="http://schemas.microsoft.com/office/powerpoint/2010/main" val="3410751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917-7907-4C22-ABF6-3D07A9CB71A0}"/>
              </a:ext>
            </a:extLst>
          </p:cNvPr>
          <p:cNvSpPr>
            <a:spLocks noGrp="1"/>
          </p:cNvSpPr>
          <p:nvPr>
            <p:ph type="title"/>
          </p:nvPr>
        </p:nvSpPr>
        <p:spPr>
          <a:xfrm>
            <a:off x="1371600" y="407505"/>
            <a:ext cx="4472609" cy="612913"/>
          </a:xfrm>
        </p:spPr>
        <p:txBody>
          <a:bodyPr>
            <a:normAutofit fontScale="90000"/>
          </a:bodyPr>
          <a:lstStyle/>
          <a:p>
            <a:r>
              <a:rPr lang="en-AU" dirty="0"/>
              <a:t>Acknowledgements</a:t>
            </a:r>
          </a:p>
        </p:txBody>
      </p:sp>
      <p:sp>
        <p:nvSpPr>
          <p:cNvPr id="3" name="Content Placeholder 2">
            <a:extLst>
              <a:ext uri="{FF2B5EF4-FFF2-40B4-BE49-F238E27FC236}">
                <a16:creationId xmlns:a16="http://schemas.microsoft.com/office/drawing/2014/main" id="{0EE41AE7-66DD-4939-9DBB-531992879AD9}"/>
              </a:ext>
            </a:extLst>
          </p:cNvPr>
          <p:cNvSpPr>
            <a:spLocks noGrp="1"/>
          </p:cNvSpPr>
          <p:nvPr>
            <p:ph idx="1"/>
          </p:nvPr>
        </p:nvSpPr>
        <p:spPr>
          <a:xfrm>
            <a:off x="974035" y="1229138"/>
            <a:ext cx="10880035" cy="5274365"/>
          </a:xfrm>
        </p:spPr>
        <p:txBody>
          <a:bodyPr>
            <a:normAutofit fontScale="25000" lnSpcReduction="20000"/>
          </a:bodyPr>
          <a:lstStyle/>
          <a:p>
            <a:r>
              <a:rPr lang="en-AU" sz="7200" dirty="0">
                <a:solidFill>
                  <a:srgbClr val="1C1E21"/>
                </a:solidFill>
                <a:latin typeface="Arial Narrow" panose="020B0606020202030204" pitchFamily="34" charset="0"/>
              </a:rPr>
              <a:t>The event aimed to identify, articulate and reflect upon the connection between humans and land, environment, surrounds and context. </a:t>
            </a:r>
            <a:endParaRPr lang="en-AU" sz="7200" dirty="0">
              <a:latin typeface="Arial Narrow" panose="020B0606020202030204" pitchFamily="34" charset="0"/>
            </a:endParaRPr>
          </a:p>
          <a:p>
            <a:r>
              <a:rPr lang="en-AU" sz="7200" dirty="0">
                <a:latin typeface="Arial Narrow" panose="020B0606020202030204" pitchFamily="34" charset="0"/>
              </a:rPr>
              <a:t>Hosted by: The School of Historical and Philosophical Inquiry at the University of Queensland</a:t>
            </a:r>
            <a:br>
              <a:rPr lang="en-AU" sz="7200" dirty="0">
                <a:latin typeface="Arial Narrow" panose="020B0606020202030204" pitchFamily="34" charset="0"/>
              </a:rPr>
            </a:br>
            <a:r>
              <a:rPr lang="en-AU" sz="7200" dirty="0">
                <a:latin typeface="Arial Narrow" panose="020B0606020202030204" pitchFamily="34" charset="0"/>
              </a:rPr>
              <a:t>In collaboration with: The School of Political Science and International Studies at the University of Queensland and the Australian Earth Laws Alliance</a:t>
            </a:r>
          </a:p>
          <a:p>
            <a:r>
              <a:rPr lang="en-AU" sz="7200" b="1" dirty="0">
                <a:latin typeface="Arial Narrow" panose="020B0606020202030204" pitchFamily="34" charset="0"/>
              </a:rPr>
              <a:t>Peace and Stability Dialogue Series Organisers:</a:t>
            </a:r>
            <a:br>
              <a:rPr lang="en-AU" sz="7200" dirty="0">
                <a:latin typeface="Arial Narrow" panose="020B0606020202030204" pitchFamily="34" charset="0"/>
              </a:rPr>
            </a:br>
            <a:r>
              <a:rPr lang="en-AU" sz="7200" dirty="0">
                <a:latin typeface="Arial Narrow" panose="020B0606020202030204" pitchFamily="34" charset="0"/>
              </a:rPr>
              <a:t>Mary Graham (School of Political Science and International Studies)</a:t>
            </a:r>
            <a:br>
              <a:rPr lang="en-AU" sz="7200" dirty="0">
                <a:latin typeface="Arial Narrow" panose="020B0606020202030204" pitchFamily="34" charset="0"/>
              </a:rPr>
            </a:br>
            <a:r>
              <a:rPr lang="en-AU" sz="7200" dirty="0">
                <a:latin typeface="Arial Narrow" panose="020B0606020202030204" pitchFamily="34" charset="0"/>
              </a:rPr>
              <a:t>Michelle Maloney (Australian Earth Laws Alliance)</a:t>
            </a:r>
            <a:br>
              <a:rPr lang="en-AU" sz="7200" dirty="0">
                <a:latin typeface="Arial Narrow" panose="020B0606020202030204" pitchFamily="34" charset="0"/>
              </a:rPr>
            </a:br>
            <a:r>
              <a:rPr lang="en-AU" sz="7200" dirty="0">
                <a:latin typeface="Arial Narrow" panose="020B0606020202030204" pitchFamily="34" charset="0"/>
              </a:rPr>
              <a:t>Gilbert Burgh (School of Historical and Philosophical Inquiry)</a:t>
            </a:r>
            <a:br>
              <a:rPr lang="en-AU" sz="7200" dirty="0">
                <a:latin typeface="Arial Narrow" panose="020B0606020202030204" pitchFamily="34" charset="0"/>
              </a:rPr>
            </a:br>
            <a:r>
              <a:rPr lang="en-AU" sz="7200" dirty="0">
                <a:latin typeface="Arial Narrow" panose="020B0606020202030204" pitchFamily="34" charset="0"/>
              </a:rPr>
              <a:t>Morgan Brigg (School of Political Science and International Studies)</a:t>
            </a:r>
            <a:br>
              <a:rPr lang="en-AU" sz="7200" dirty="0">
                <a:latin typeface="Arial Narrow" panose="020B0606020202030204" pitchFamily="34" charset="0"/>
              </a:rPr>
            </a:br>
            <a:r>
              <a:rPr lang="en-AU" sz="7200" dirty="0">
                <a:latin typeface="Arial Narrow" panose="020B0606020202030204" pitchFamily="34" charset="0"/>
              </a:rPr>
              <a:t>Simone Thornton (School of Historical and Philosophical Inquiry)</a:t>
            </a:r>
          </a:p>
          <a:p>
            <a:r>
              <a:rPr lang="en-AU" sz="7200" b="1" dirty="0">
                <a:latin typeface="Arial Narrow" panose="020B0606020202030204" pitchFamily="34" charset="0"/>
              </a:rPr>
              <a:t>School of Historical and Philosophical Inquiry event organising team:</a:t>
            </a:r>
            <a:br>
              <a:rPr lang="en-AU" sz="7200" dirty="0">
                <a:latin typeface="Arial Narrow" panose="020B0606020202030204" pitchFamily="34" charset="0"/>
              </a:rPr>
            </a:br>
            <a:r>
              <a:rPr lang="en-AU" sz="7200" dirty="0">
                <a:latin typeface="Arial Narrow" panose="020B0606020202030204" pitchFamily="34" charset="0"/>
              </a:rPr>
              <a:t>Simone Thornton (project coordinator, liaison officer, administration and research)</a:t>
            </a:r>
            <a:br>
              <a:rPr lang="en-AU" sz="7200" dirty="0">
                <a:latin typeface="Arial Narrow" panose="020B0606020202030204" pitchFamily="34" charset="0"/>
              </a:rPr>
            </a:br>
            <a:r>
              <a:rPr lang="en-AU" sz="7200" dirty="0">
                <a:latin typeface="Arial Narrow" panose="020B0606020202030204" pitchFamily="34" charset="0"/>
              </a:rPr>
              <a:t>Gilbert Burgh (coordinator)</a:t>
            </a:r>
            <a:br>
              <a:rPr lang="en-AU" sz="7200" dirty="0">
                <a:latin typeface="Arial Narrow" panose="020B0606020202030204" pitchFamily="34" charset="0"/>
              </a:rPr>
            </a:br>
            <a:r>
              <a:rPr lang="en-AU" sz="7200" dirty="0">
                <a:latin typeface="Arial Narrow" panose="020B0606020202030204" pitchFamily="34" charset="0"/>
              </a:rPr>
              <a:t>Kaitlin Smalley (assistant)</a:t>
            </a:r>
          </a:p>
          <a:p>
            <a:r>
              <a:rPr lang="en-AU" sz="7200" b="1" dirty="0">
                <a:latin typeface="Arial Narrow" panose="020B0606020202030204" pitchFamily="34" charset="0"/>
              </a:rPr>
              <a:t>Special thank you to:</a:t>
            </a:r>
            <a:br>
              <a:rPr lang="en-AU" sz="7200" dirty="0">
                <a:latin typeface="Arial Narrow" panose="020B0606020202030204" pitchFamily="34" charset="0"/>
              </a:rPr>
            </a:br>
            <a:r>
              <a:rPr lang="en-AU" sz="7200" dirty="0">
                <a:latin typeface="Arial Narrow" panose="020B0606020202030204" pitchFamily="34" charset="0"/>
              </a:rPr>
              <a:t>Jessica White (administration officer, School of Historical and Philosophical Inquiry)</a:t>
            </a:r>
            <a:br>
              <a:rPr lang="en-AU" sz="7200" dirty="0">
                <a:latin typeface="Arial Narrow" panose="020B0606020202030204" pitchFamily="34" charset="0"/>
              </a:rPr>
            </a:br>
            <a:r>
              <a:rPr lang="en-AU" sz="7200" dirty="0">
                <a:latin typeface="Arial Narrow" panose="020B0606020202030204" pitchFamily="34" charset="0"/>
              </a:rPr>
              <a:t>Donna Moodie (administration officer, School of Historical and Philosophical Inquiry)</a:t>
            </a:r>
            <a:br>
              <a:rPr lang="en-AU" sz="7200" dirty="0">
                <a:latin typeface="Arial Narrow" panose="020B0606020202030204" pitchFamily="34" charset="0"/>
              </a:rPr>
            </a:br>
            <a:r>
              <a:rPr lang="en-AU" sz="7200" dirty="0">
                <a:latin typeface="Arial Narrow" panose="020B0606020202030204" pitchFamily="34" charset="0"/>
              </a:rPr>
              <a:t>Kristen Johnston (communications and publications officer, Faculty of Humanities and Social Sciences)</a:t>
            </a:r>
          </a:p>
          <a:p>
            <a:r>
              <a:rPr lang="en-AU" sz="7200" b="1" dirty="0">
                <a:latin typeface="Arial Narrow" panose="020B0606020202030204" pitchFamily="34" charset="0"/>
              </a:rPr>
              <a:t>Funding:</a:t>
            </a:r>
            <a:br>
              <a:rPr lang="en-AU" sz="7200" dirty="0">
                <a:latin typeface="Arial Narrow" panose="020B0606020202030204" pitchFamily="34" charset="0"/>
              </a:rPr>
            </a:br>
            <a:r>
              <a:rPr lang="en-AU" sz="7200" dirty="0">
                <a:latin typeface="Arial Narrow" panose="020B0606020202030204" pitchFamily="34" charset="0"/>
              </a:rPr>
              <a:t>Financial support for research assistance was provided by a School of Historical and Philosophical Inquiry Staff Research Support Fund</a:t>
            </a:r>
          </a:p>
          <a:p>
            <a:endParaRPr lang="en-AU" dirty="0"/>
          </a:p>
        </p:txBody>
      </p:sp>
    </p:spTree>
    <p:extLst>
      <p:ext uri="{BB962C8B-B14F-4D97-AF65-F5344CB8AC3E}">
        <p14:creationId xmlns:p14="http://schemas.microsoft.com/office/powerpoint/2010/main" val="1646463875"/>
      </p:ext>
    </p:extLst>
  </p:cSld>
  <p:clrMapOvr>
    <a:masterClrMapping/>
  </p:clrMapOvr>
  <mc:AlternateContent xmlns:mc="http://schemas.openxmlformats.org/markup-compatibility/2006">
    <mc:Choice xmlns:p14="http://schemas.microsoft.com/office/powerpoint/2010/main" Requires="p14">
      <p:transition spd="slow" p14:dur="3000" advTm="20000">
        <p:randomBar dir="vert"/>
      </p:transition>
    </mc:Choice>
    <mc:Fallback>
      <p:transition spd="slow" advTm="20000">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animal, reptile&#10;&#10;Description automatically generated">
            <a:extLst>
              <a:ext uri="{FF2B5EF4-FFF2-40B4-BE49-F238E27FC236}">
                <a16:creationId xmlns:a16="http://schemas.microsoft.com/office/drawing/2014/main" id="{57D317EF-95C7-2244-B92C-EAEF2F31F7D4}"/>
              </a:ext>
            </a:extLst>
          </p:cNvPr>
          <p:cNvPicPr>
            <a:picLocks noGrp="1" noChangeAspect="1"/>
          </p:cNvPicPr>
          <p:nvPr>
            <p:ph idx="1"/>
          </p:nvPr>
        </p:nvPicPr>
        <p:blipFill rotWithShape="1">
          <a:blip r:embed="rId2"/>
          <a:srcRect l="12009" r="8572"/>
          <a:stretch/>
        </p:blipFill>
        <p:spPr>
          <a:xfrm>
            <a:off x="1460597" y="10"/>
            <a:ext cx="9270806" cy="6857990"/>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924992764"/>
      </p:ext>
    </p:extLst>
  </p:cSld>
  <p:clrMapOvr>
    <a:masterClrMapping/>
  </p:clrMapOvr>
  <mc:AlternateContent xmlns:mc="http://schemas.openxmlformats.org/markup-compatibility/2006" xmlns:p14="http://schemas.microsoft.com/office/powerpoint/2010/main">
    <mc:Choice Requires="p14">
      <p:transition spd="slow" p14:dur="2000" advClick="0" advTm="10000">
        <p:circle/>
      </p:transition>
    </mc:Choice>
    <mc:Fallback xmlns="">
      <p:transition spd="slow" advClick="0" advTm="10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24176-2E6F-D34D-973E-E1B0DDB3646A}"/>
              </a:ext>
            </a:extLst>
          </p:cNvPr>
          <p:cNvPicPr>
            <a:picLocks noChangeAspect="1"/>
          </p:cNvPicPr>
          <p:nvPr/>
        </p:nvPicPr>
        <p:blipFill rotWithShape="1">
          <a:blip r:embed="rId2"/>
          <a:srcRect t="1211" b="14149"/>
          <a:stretch/>
        </p:blipFill>
        <p:spPr>
          <a:xfrm>
            <a:off x="0" y="0"/>
            <a:ext cx="12192000" cy="6858000"/>
          </a:xfrm>
          <a:prstGeom prst="rect">
            <a:avLst/>
          </a:prstGeom>
        </p:spPr>
      </p:pic>
      <p:sp>
        <p:nvSpPr>
          <p:cNvPr id="7" name="Subtitle 6">
            <a:extLst>
              <a:ext uri="{FF2B5EF4-FFF2-40B4-BE49-F238E27FC236}">
                <a16:creationId xmlns:a16="http://schemas.microsoft.com/office/drawing/2014/main" id="{F03D3B3B-6605-A54B-B94C-F6506F97E479}"/>
              </a:ext>
            </a:extLst>
          </p:cNvPr>
          <p:cNvSpPr>
            <a:spLocks noGrp="1"/>
          </p:cNvSpPr>
          <p:nvPr>
            <p:ph type="subTitle" idx="1"/>
          </p:nvPr>
        </p:nvSpPr>
        <p:spPr>
          <a:xfrm>
            <a:off x="304800" y="4166564"/>
            <a:ext cx="9442175" cy="450574"/>
          </a:xfrm>
        </p:spPr>
        <p:txBody>
          <a:bodyPr>
            <a:normAutofit fontScale="92500"/>
          </a:bodyPr>
          <a:lstStyle/>
          <a:p>
            <a:pPr algn="l"/>
            <a:r>
              <a:rPr lang="en-AU" sz="2800" b="1" dirty="0">
                <a:solidFill>
                  <a:srgbClr val="FFDDA8"/>
                </a:solidFill>
              </a:rPr>
              <a:t>Exploring interdisciplinarity and human relationships with land</a:t>
            </a:r>
          </a:p>
        </p:txBody>
      </p:sp>
      <p:sp>
        <p:nvSpPr>
          <p:cNvPr id="3" name="Rectangle 2">
            <a:extLst>
              <a:ext uri="{FF2B5EF4-FFF2-40B4-BE49-F238E27FC236}">
                <a16:creationId xmlns:a16="http://schemas.microsoft.com/office/drawing/2014/main" id="{18914982-3244-4082-A55D-D465CB33C0D8}"/>
              </a:ext>
            </a:extLst>
          </p:cNvPr>
          <p:cNvSpPr/>
          <p:nvPr/>
        </p:nvSpPr>
        <p:spPr>
          <a:xfrm>
            <a:off x="304800" y="4785429"/>
            <a:ext cx="10389703" cy="1908215"/>
          </a:xfrm>
          <a:prstGeom prst="rect">
            <a:avLst/>
          </a:prstGeom>
        </p:spPr>
        <p:txBody>
          <a:bodyPr wrap="square">
            <a:spAutoFit/>
          </a:bodyPr>
          <a:lstStyle/>
          <a:p>
            <a:r>
              <a:rPr lang="en-AU" sz="2800" b="1" dirty="0">
                <a:solidFill>
                  <a:schemeClr val="bg1"/>
                </a:solidFill>
              </a:rPr>
              <a:t>MORNING SYMPOSIUM</a:t>
            </a:r>
          </a:p>
          <a:p>
            <a:r>
              <a:rPr lang="en-AU" dirty="0">
                <a:solidFill>
                  <a:schemeClr val="bg1"/>
                </a:solidFill>
              </a:rPr>
              <a:t>Opening address and welcome: Gilbert Burgh</a:t>
            </a:r>
            <a:br>
              <a:rPr lang="en-AU" dirty="0">
                <a:solidFill>
                  <a:schemeClr val="bg1"/>
                </a:solidFill>
              </a:rPr>
            </a:br>
            <a:r>
              <a:rPr lang="en-AU" dirty="0">
                <a:solidFill>
                  <a:schemeClr val="bg1"/>
                </a:solidFill>
              </a:rPr>
              <a:t>Stories (Three Siblings / The Belly of the Snake): Mary Graham</a:t>
            </a:r>
            <a:br>
              <a:rPr lang="en-AU" dirty="0">
                <a:solidFill>
                  <a:schemeClr val="bg1"/>
                </a:solidFill>
              </a:rPr>
            </a:br>
            <a:r>
              <a:rPr lang="en-AU" dirty="0">
                <a:solidFill>
                  <a:schemeClr val="bg1"/>
                </a:solidFill>
              </a:rPr>
              <a:t>Introductions and Panel Chair: Simone Thornton</a:t>
            </a:r>
            <a:br>
              <a:rPr lang="en-AU" dirty="0">
                <a:solidFill>
                  <a:schemeClr val="bg1"/>
                </a:solidFill>
              </a:rPr>
            </a:br>
            <a:r>
              <a:rPr lang="en-AU" dirty="0">
                <a:solidFill>
                  <a:schemeClr val="bg1"/>
                </a:solidFill>
              </a:rPr>
              <a:t>Facilitator (Q&amp;A): Morgan Brigg</a:t>
            </a:r>
          </a:p>
          <a:p>
            <a:r>
              <a:rPr lang="en-AU" dirty="0">
                <a:solidFill>
                  <a:schemeClr val="bg1"/>
                </a:solidFill>
              </a:rPr>
              <a:t>Speakers: Mary Graham, Yi Chen, Michelle Maloney, Marcus Foth, Michelle Boulous Walker &amp; Martin Weber</a:t>
            </a:r>
          </a:p>
        </p:txBody>
      </p:sp>
    </p:spTree>
    <p:extLst>
      <p:ext uri="{BB962C8B-B14F-4D97-AF65-F5344CB8AC3E}">
        <p14:creationId xmlns:p14="http://schemas.microsoft.com/office/powerpoint/2010/main" val="2857813877"/>
      </p:ext>
    </p:extLst>
  </p:cSld>
  <p:clrMapOvr>
    <a:masterClrMapping/>
  </p:clrMapOvr>
  <p:transition spd="slow" advClick="0" advTm="5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3B4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C91F1F-266F-4465-8F89-487664D87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32">
            <a:extLst>
              <a:ext uri="{FF2B5EF4-FFF2-40B4-BE49-F238E27FC236}">
                <a16:creationId xmlns:a16="http://schemas.microsoft.com/office/drawing/2014/main" id="{117F01D7-4ACD-4ABC-8244-95EC0B620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1E2C23CB-D77B-4033-877F-D35608A3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900536-627B-4345-93DB-40B879E8A266}"/>
              </a:ext>
            </a:extLst>
          </p:cNvPr>
          <p:cNvSpPr>
            <a:spLocks noGrp="1"/>
          </p:cNvSpPr>
          <p:nvPr>
            <p:ph type="title"/>
          </p:nvPr>
        </p:nvSpPr>
        <p:spPr>
          <a:xfrm>
            <a:off x="1236662" y="2167493"/>
            <a:ext cx="2441448" cy="2459736"/>
          </a:xfrm>
        </p:spPr>
        <p:txBody>
          <a:bodyPr>
            <a:normAutofit/>
          </a:bodyPr>
          <a:lstStyle/>
          <a:p>
            <a:r>
              <a:rPr lang="en-AU" sz="3600" b="1" dirty="0"/>
              <a:t>The Belly of the Snake</a:t>
            </a:r>
          </a:p>
        </p:txBody>
      </p:sp>
      <p:sp>
        <p:nvSpPr>
          <p:cNvPr id="3" name="Content Placeholder 2">
            <a:extLst>
              <a:ext uri="{FF2B5EF4-FFF2-40B4-BE49-F238E27FC236}">
                <a16:creationId xmlns:a16="http://schemas.microsoft.com/office/drawing/2014/main" id="{15618BAE-255E-6547-ACF7-D62C27CD0106}"/>
              </a:ext>
            </a:extLst>
          </p:cNvPr>
          <p:cNvSpPr>
            <a:spLocks noGrp="1"/>
          </p:cNvSpPr>
          <p:nvPr>
            <p:ph idx="1"/>
          </p:nvPr>
        </p:nvSpPr>
        <p:spPr>
          <a:xfrm>
            <a:off x="4818893" y="753906"/>
            <a:ext cx="7370059" cy="5969478"/>
          </a:xfrm>
        </p:spPr>
        <p:txBody>
          <a:bodyPr anchor="ctr">
            <a:normAutofit lnSpcReduction="10000"/>
          </a:bodyPr>
          <a:lstStyle/>
          <a:p>
            <a:pPr marL="0" indent="0">
              <a:buNone/>
            </a:pPr>
            <a:r>
              <a:rPr lang="en-AU" sz="1800" dirty="0"/>
              <a:t>Our old people have been through the fire, the fire of colonialism, that forced a retreat into THE BELLY OF THE SNAKE. Our time spent in the belly of the snake, has been a time of rebuilding our strength and energy, re-gathering and re-arming ourselves with cultural knowledge. Aboriginal people are now emerging from the mouth of the snake and taking over the power of definition, in defining who we are, where we come from, where we belong, and indeed where we are going.</a:t>
            </a:r>
          </a:p>
          <a:p>
            <a:pPr marL="0" indent="0">
              <a:buNone/>
            </a:pPr>
            <a:r>
              <a:rPr lang="en-AU" sz="1800" dirty="0"/>
              <a:t>The health of the Land and all its people are dependent on each and every one of us to be responsible for its care, for the care for each other, for the care of our future generations to create a healthier and better society.</a:t>
            </a:r>
          </a:p>
          <a:p>
            <a:pPr marL="0" indent="0">
              <a:buNone/>
            </a:pPr>
            <a:r>
              <a:rPr lang="en-AU" sz="1800" dirty="0"/>
              <a:t>The belly of the snake is the very Land we all live on, it is our life force, it is time for us to once more to be in control of running our country based on Aboriginal Terms of Reference. This means the education of White Australians into Aboriginal Terms of Reference, for them to be just as responsible as Aboriginal people to create a healthy country for all of us and our coming generations. </a:t>
            </a:r>
          </a:p>
          <a:p>
            <a:pPr marL="0" indent="0">
              <a:buNone/>
            </a:pPr>
            <a:r>
              <a:rPr lang="en-AU" sz="1800" dirty="0"/>
              <a:t>All of us of us who live on this Land have been affected by the event of colonialism, it’s time for white Australians to understand to what extent colonialism has affected them and shake themselves awake and make themselves be part of this emergence from the BELLY OF THE SNAKE.</a:t>
            </a:r>
          </a:p>
          <a:p>
            <a:pPr marL="0" indent="0">
              <a:buNone/>
            </a:pPr>
            <a:endParaRPr lang="en-AU" sz="1800" dirty="0"/>
          </a:p>
          <a:p>
            <a:pPr marL="0" indent="0">
              <a:buNone/>
            </a:pPr>
            <a:r>
              <a:rPr lang="en-AU" sz="1800" dirty="0"/>
              <a:t>- Written by Dr Lilla Watson © and used with permission.</a:t>
            </a:r>
          </a:p>
        </p:txBody>
      </p:sp>
    </p:spTree>
    <p:extLst>
      <p:ext uri="{BB962C8B-B14F-4D97-AF65-F5344CB8AC3E}">
        <p14:creationId xmlns:p14="http://schemas.microsoft.com/office/powerpoint/2010/main" val="4138495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5000" advClick="0" advTm="20000">
        <p:circle/>
      </p:transition>
    </mc:Choice>
    <mc:Fallback>
      <p:transition spd="slow" advClick="0" advTm="2000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rick wall&#10;&#10;Description automatically generated">
            <a:extLst>
              <a:ext uri="{FF2B5EF4-FFF2-40B4-BE49-F238E27FC236}">
                <a16:creationId xmlns:a16="http://schemas.microsoft.com/office/drawing/2014/main" id="{0C2ADD7E-10C3-9943-96FB-1A422AC7A947}"/>
              </a:ext>
            </a:extLst>
          </p:cNvPr>
          <p:cNvPicPr>
            <a:picLocks noGrp="1" noChangeAspect="1"/>
          </p:cNvPicPr>
          <p:nvPr>
            <p:ph idx="1"/>
          </p:nvPr>
        </p:nvPicPr>
        <p:blipFill rotWithShape="1">
          <a:blip r:embed="rId2"/>
          <a:srcRect t="2850" b="12880"/>
          <a:stretch/>
        </p:blipFill>
        <p:spPr>
          <a:xfrm>
            <a:off x="-1" y="10"/>
            <a:ext cx="12192000" cy="6857990"/>
          </a:xfrm>
          <a:prstGeom prst="rect">
            <a:avLst/>
          </a:prstGeom>
        </p:spPr>
      </p:pic>
      <p:sp>
        <p:nvSpPr>
          <p:cNvPr id="3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1">
            <a:extLst>
              <a:ext uri="{FF2B5EF4-FFF2-40B4-BE49-F238E27FC236}">
                <a16:creationId xmlns:a16="http://schemas.microsoft.com/office/drawing/2014/main" id="{B6EE4137-C694-D34E-9DA7-24ED30D0F54B}"/>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PROVOCATIONS</a:t>
            </a:r>
          </a:p>
        </p:txBody>
      </p:sp>
      <p:cxnSp>
        <p:nvCxnSpPr>
          <p:cNvPr id="39" name="Straight Connector 3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C0B99390-3F5A-5D4C-A4C2-BADA0367018F}"/>
              </a:ext>
            </a:extLst>
          </p:cNvPr>
          <p:cNvSpPr txBox="1">
            <a:spLocks/>
          </p:cNvSpPr>
          <p:nvPr/>
        </p:nvSpPr>
        <p:spPr>
          <a:xfrm>
            <a:off x="244935" y="3601297"/>
            <a:ext cx="5133162" cy="26198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buClr>
                <a:schemeClr val="accent4">
                  <a:lumMod val="50000"/>
                </a:schemeClr>
              </a:buClr>
            </a:pPr>
            <a:r>
              <a:rPr lang="en-US" sz="1600" b="1" dirty="0" err="1"/>
              <a:t>Relationism</a:t>
            </a:r>
            <a:r>
              <a:rPr lang="en-US" sz="1600" b="1" dirty="0"/>
              <a:t> and </a:t>
            </a:r>
            <a:r>
              <a:rPr lang="en-US" sz="1600" b="1" dirty="0" err="1"/>
              <a:t>Survivalism</a:t>
            </a:r>
            <a:r>
              <a:rPr lang="en-US" sz="1600" b="1" dirty="0"/>
              <a:t> - </a:t>
            </a:r>
            <a:r>
              <a:rPr lang="en-US" sz="1600" dirty="0"/>
              <a:t>Mary Graham</a:t>
            </a:r>
          </a:p>
          <a:p>
            <a:pPr marL="0">
              <a:buClr>
                <a:schemeClr val="accent4">
                  <a:lumMod val="50000"/>
                </a:schemeClr>
              </a:buClr>
            </a:pPr>
            <a:r>
              <a:rPr lang="en-US" sz="1600" b="1" dirty="0"/>
              <a:t>Respect, Autonomy and Place </a:t>
            </a:r>
            <a:r>
              <a:rPr lang="en-US" sz="1600" dirty="0"/>
              <a:t>- Yi Chen</a:t>
            </a:r>
          </a:p>
          <a:p>
            <a:pPr marL="0">
              <a:buClr>
                <a:schemeClr val="accent4">
                  <a:lumMod val="50000"/>
                </a:schemeClr>
              </a:buClr>
            </a:pPr>
            <a:r>
              <a:rPr lang="en-US" sz="1600" b="1" dirty="0"/>
              <a:t>Law, Economics and Environment </a:t>
            </a:r>
            <a:r>
              <a:rPr lang="en-US" sz="1600" dirty="0"/>
              <a:t>- Michelle Maloney</a:t>
            </a:r>
          </a:p>
          <a:p>
            <a:pPr marL="0">
              <a:buClr>
                <a:schemeClr val="accent4">
                  <a:lumMod val="50000"/>
                </a:schemeClr>
              </a:buClr>
            </a:pPr>
            <a:r>
              <a:rPr lang="en-US" sz="1600" b="1" dirty="0"/>
              <a:t>Media, Technology and Communications </a:t>
            </a:r>
            <a:r>
              <a:rPr lang="en-US" sz="1600" dirty="0"/>
              <a:t>- Marcus Foth</a:t>
            </a:r>
          </a:p>
          <a:p>
            <a:pPr marL="0">
              <a:buClr>
                <a:schemeClr val="accent4">
                  <a:lumMod val="50000"/>
                </a:schemeClr>
              </a:buClr>
            </a:pPr>
            <a:r>
              <a:rPr lang="en-US" sz="1600" b="1" dirty="0"/>
              <a:t>Melancholy Politics </a:t>
            </a:r>
            <a:r>
              <a:rPr lang="en-US" sz="1600" dirty="0"/>
              <a:t>- Michelle Boulous Walker</a:t>
            </a:r>
          </a:p>
          <a:p>
            <a:pPr marL="0">
              <a:buClr>
                <a:schemeClr val="accent4">
                  <a:lumMod val="50000"/>
                </a:schemeClr>
              </a:buClr>
            </a:pPr>
            <a:r>
              <a:rPr lang="en-US" sz="1600" b="1" dirty="0"/>
              <a:t>Pluralism, Ecology and the Commons </a:t>
            </a:r>
            <a:r>
              <a:rPr lang="en-US" sz="1600" dirty="0"/>
              <a:t>- Martin Weber</a:t>
            </a:r>
          </a:p>
        </p:txBody>
      </p:sp>
    </p:spTree>
    <p:extLst>
      <p:ext uri="{BB962C8B-B14F-4D97-AF65-F5344CB8AC3E}">
        <p14:creationId xmlns:p14="http://schemas.microsoft.com/office/powerpoint/2010/main" val="3017950610"/>
      </p:ext>
    </p:extLst>
  </p:cSld>
  <p:clrMapOvr>
    <a:masterClrMapping/>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C488"/>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AABA74-1126-AA48-B5D1-9F933089058C}"/>
              </a:ext>
            </a:extLst>
          </p:cNvPr>
          <p:cNvSpPr>
            <a:spLocks noGrp="1"/>
          </p:cNvSpPr>
          <p:nvPr>
            <p:ph type="title"/>
          </p:nvPr>
        </p:nvSpPr>
        <p:spPr>
          <a:xfrm>
            <a:off x="90127" y="83341"/>
            <a:ext cx="7552149" cy="2287900"/>
          </a:xfrm>
        </p:spPr>
        <p:txBody>
          <a:bodyPr vert="horz" lIns="91440" tIns="45720" rIns="91440" bIns="45720" rtlCol="0" anchor="ctr">
            <a:normAutofit/>
          </a:bodyPr>
          <a:lstStyle/>
          <a:p>
            <a:r>
              <a:rPr lang="en-US" b="1" dirty="0">
                <a:solidFill>
                  <a:srgbClr val="585959"/>
                </a:solidFill>
              </a:rPr>
              <a:t>Mary Graham </a:t>
            </a:r>
            <a:br>
              <a:rPr lang="en-US" dirty="0"/>
            </a:br>
            <a:r>
              <a:rPr lang="en-US" sz="4800" dirty="0" err="1">
                <a:solidFill>
                  <a:srgbClr val="585959"/>
                </a:solidFill>
              </a:rPr>
              <a:t>Relationism</a:t>
            </a:r>
            <a:r>
              <a:rPr lang="en-US" sz="4800" dirty="0">
                <a:solidFill>
                  <a:srgbClr val="585959"/>
                </a:solidFill>
              </a:rPr>
              <a:t> and </a:t>
            </a:r>
            <a:r>
              <a:rPr lang="en-US" sz="4800" dirty="0" err="1">
                <a:solidFill>
                  <a:srgbClr val="585959"/>
                </a:solidFill>
              </a:rPr>
              <a:t>Survivalism</a:t>
            </a:r>
            <a:endParaRPr lang="en-US" sz="4800" dirty="0">
              <a:solidFill>
                <a:srgbClr val="585959"/>
              </a:solidFill>
            </a:endParaRPr>
          </a:p>
        </p:txBody>
      </p:sp>
      <p:sp>
        <p:nvSpPr>
          <p:cNvPr id="4" name="Content Placeholder 3">
            <a:extLst>
              <a:ext uri="{FF2B5EF4-FFF2-40B4-BE49-F238E27FC236}">
                <a16:creationId xmlns:a16="http://schemas.microsoft.com/office/drawing/2014/main" id="{6A090FEB-084D-8A4C-A650-A2459503C216}"/>
              </a:ext>
            </a:extLst>
          </p:cNvPr>
          <p:cNvSpPr>
            <a:spLocks noGrp="1"/>
          </p:cNvSpPr>
          <p:nvPr>
            <p:ph sz="half" idx="2"/>
          </p:nvPr>
        </p:nvSpPr>
        <p:spPr>
          <a:xfrm>
            <a:off x="152120" y="2092271"/>
            <a:ext cx="7212921" cy="4592323"/>
          </a:xfrm>
        </p:spPr>
        <p:txBody>
          <a:bodyPr vert="horz" lIns="91440" tIns="45720" rIns="91440" bIns="45720" rtlCol="0" anchor="t">
            <a:normAutofit fontScale="92500" lnSpcReduction="10000"/>
          </a:bodyPr>
          <a:lstStyle/>
          <a:p>
            <a:pPr marL="230400"/>
            <a:r>
              <a:rPr lang="en-US" sz="2000" dirty="0"/>
              <a:t>Mary is a </a:t>
            </a:r>
            <a:r>
              <a:rPr lang="en-US" sz="2000" dirty="0" err="1"/>
              <a:t>Kombumerri</a:t>
            </a:r>
            <a:r>
              <a:rPr lang="en-US" sz="2000" dirty="0"/>
              <a:t> person (Gold Coast) through her father’s heritage and affiliated with </a:t>
            </a:r>
            <a:r>
              <a:rPr lang="en-US" sz="2000" dirty="0" err="1"/>
              <a:t>Wakka</a:t>
            </a:r>
            <a:r>
              <a:rPr lang="en-US" sz="2000" dirty="0"/>
              <a:t> </a:t>
            </a:r>
            <a:r>
              <a:rPr lang="en-US" sz="2000" dirty="0" err="1"/>
              <a:t>Wakka</a:t>
            </a:r>
            <a:r>
              <a:rPr lang="en-US" sz="2000" dirty="0"/>
              <a:t> (South Burnett) through her mother’s people.</a:t>
            </a:r>
          </a:p>
          <a:p>
            <a:pPr marL="230400"/>
            <a:r>
              <a:rPr lang="en-US" sz="2000" dirty="0"/>
              <a:t>Mary has worked across several government agencies, community </a:t>
            </a:r>
            <a:r>
              <a:rPr lang="en-US" sz="2100" dirty="0" err="1"/>
              <a:t>organisations</a:t>
            </a:r>
            <a:r>
              <a:rPr lang="en-US" sz="2000" dirty="0"/>
              <a:t> and universities including:  Department of Community </a:t>
            </a:r>
            <a:r>
              <a:rPr lang="en-US" sz="2100" dirty="0"/>
              <a:t>Services</a:t>
            </a:r>
            <a:r>
              <a:rPr lang="en-US" sz="2000" dirty="0"/>
              <a:t>, Aboriginal and Islander Childcare Agency, the University of Queensland and the Foundation for Aboriginal and Islander Research Action. Mary has also worked extensively for the Foundation for Aboriginal and Islander Research Action, as a Native Title Researcher and was also a Regional Counsellor for the former Aboriginal and Torres Strait Islander Commission.</a:t>
            </a:r>
          </a:p>
          <a:p>
            <a:pPr marL="230400"/>
            <a:r>
              <a:rPr lang="en-US" sz="2000" dirty="0"/>
              <a:t>Mary has been a  lecturer with The University of Queensland, teaching Aboriginal history, politics and comparative philosophy.  She has also lectured nationally on these subjects, and developed and implemented ‘Aboriginal Perspective’s’, ‘Aboriginal Approaches to Knowledge’ and at the post-graduation level ‘Aboriginal Politics’ into university curricula.</a:t>
            </a:r>
          </a:p>
          <a:p>
            <a:endParaRPr lang="en-US" sz="2000" dirty="0"/>
          </a:p>
        </p:txBody>
      </p:sp>
      <p:sp>
        <p:nvSpPr>
          <p:cNvPr id="73" name="Rectangle 72">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descr="A person smiling for the camera&#10;&#10;Description automatically generated">
            <a:extLst>
              <a:ext uri="{FF2B5EF4-FFF2-40B4-BE49-F238E27FC236}">
                <a16:creationId xmlns:a16="http://schemas.microsoft.com/office/drawing/2014/main" id="{88C6E7A4-AA30-1E4F-91FE-EEFC548B72E8}"/>
              </a:ext>
            </a:extLst>
          </p:cNvPr>
          <p:cNvPicPr>
            <a:picLocks noChangeAspect="1"/>
          </p:cNvPicPr>
          <p:nvPr/>
        </p:nvPicPr>
        <p:blipFill>
          <a:blip r:embed="rId2"/>
          <a:stretch>
            <a:fillRect/>
          </a:stretch>
        </p:blipFill>
        <p:spPr>
          <a:xfrm>
            <a:off x="7873882" y="608650"/>
            <a:ext cx="3996386" cy="2247967"/>
          </a:xfrm>
          <a:prstGeom prst="rect">
            <a:avLst/>
          </a:prstGeom>
        </p:spPr>
      </p:pic>
      <p:cxnSp>
        <p:nvCxnSpPr>
          <p:cNvPr id="75" name="Straight Connector 74">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3" name="Content Placeholder 42" descr="A picture containing colorful, food&#10;&#10;Description automatically generated">
            <a:extLst>
              <a:ext uri="{FF2B5EF4-FFF2-40B4-BE49-F238E27FC236}">
                <a16:creationId xmlns:a16="http://schemas.microsoft.com/office/drawing/2014/main" id="{171F30AD-3583-FC40-8404-55CBBD760DC2}"/>
              </a:ext>
            </a:extLst>
          </p:cNvPr>
          <p:cNvPicPr>
            <a:picLocks noGrp="1" noChangeAspect="1"/>
          </p:cNvPicPr>
          <p:nvPr>
            <p:ph sz="half" idx="1"/>
          </p:nvPr>
        </p:nvPicPr>
        <p:blipFill rotWithShape="1">
          <a:blip r:embed="rId3"/>
          <a:srcRect t="20146" r="1" b="21662"/>
          <a:stretch/>
        </p:blipFill>
        <p:spPr>
          <a:xfrm>
            <a:off x="7873882" y="3962551"/>
            <a:ext cx="3996386" cy="2325600"/>
          </a:xfrm>
          <a:prstGeom prst="rect">
            <a:avLst/>
          </a:prstGeom>
        </p:spPr>
      </p:pic>
    </p:spTree>
    <p:extLst>
      <p:ext uri="{BB962C8B-B14F-4D97-AF65-F5344CB8AC3E}">
        <p14:creationId xmlns:p14="http://schemas.microsoft.com/office/powerpoint/2010/main" val="316524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advTm="20000">
        <p14:ripple/>
      </p:transition>
    </mc:Choice>
    <mc:Fallback xmlns="">
      <p:transition spd="slow"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4" descr="A close up of a map&#10;&#10;Description automatically generated">
            <a:extLst>
              <a:ext uri="{FF2B5EF4-FFF2-40B4-BE49-F238E27FC236}">
                <a16:creationId xmlns:a16="http://schemas.microsoft.com/office/drawing/2014/main" id="{85D19109-5472-9E45-9D38-ADEDA3046433}"/>
              </a:ext>
            </a:extLst>
          </p:cNvPr>
          <p:cNvPicPr>
            <a:picLocks noChangeAspect="1"/>
          </p:cNvPicPr>
          <p:nvPr/>
        </p:nvPicPr>
        <p:blipFill>
          <a:blip r:embed="rId2"/>
          <a:stretch>
            <a:fillRect/>
          </a:stretch>
        </p:blipFill>
        <p:spPr>
          <a:xfrm>
            <a:off x="2577150" y="211248"/>
            <a:ext cx="7045152" cy="6428703"/>
          </a:xfrm>
          <a:prstGeom prst="rect">
            <a:avLst/>
          </a:prstGeom>
        </p:spPr>
      </p:pic>
    </p:spTree>
    <p:extLst>
      <p:ext uri="{BB962C8B-B14F-4D97-AF65-F5344CB8AC3E}">
        <p14:creationId xmlns:p14="http://schemas.microsoft.com/office/powerpoint/2010/main" val="4240850885"/>
      </p:ext>
    </p:extLst>
  </p:cSld>
  <p:clrMapOvr>
    <a:masterClrMapping/>
  </p:clrMapOvr>
  <mc:AlternateContent xmlns:mc="http://schemas.openxmlformats.org/markup-compatibility/2006">
    <mc:Choice xmlns:p14="http://schemas.microsoft.com/office/powerpoint/2010/main" Requires="p14">
      <p:transition spd="slow" p14:dur="3000" advClick="0" advTm="5000">
        <p:randomBar/>
      </p:transition>
    </mc:Choice>
    <mc:Fallback>
      <p:transition spd="slow" advClick="0" advTm="5000">
        <p:randomBa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E987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4992-7C0A-2A4D-B9D9-DA43145B9630}"/>
              </a:ext>
            </a:extLst>
          </p:cNvPr>
          <p:cNvSpPr>
            <a:spLocks noGrp="1"/>
          </p:cNvSpPr>
          <p:nvPr>
            <p:ph type="title"/>
          </p:nvPr>
        </p:nvSpPr>
        <p:spPr>
          <a:xfrm>
            <a:off x="444022" y="-81032"/>
            <a:ext cx="6731079" cy="2324287"/>
          </a:xfrm>
        </p:spPr>
        <p:txBody>
          <a:bodyPr vert="horz" lIns="91440" tIns="45720" rIns="91440" bIns="45720" rtlCol="0" anchor="ctr">
            <a:normAutofit/>
          </a:bodyPr>
          <a:lstStyle/>
          <a:p>
            <a:pPr algn="ctr"/>
            <a:r>
              <a:rPr lang="en-US" kern="1200" dirty="0">
                <a:solidFill>
                  <a:srgbClr val="343B33"/>
                </a:solidFill>
                <a:latin typeface="Times New Roman" panose="02020603050405020304" pitchFamily="18" charset="0"/>
                <a:cs typeface="Times New Roman" panose="02020603050405020304" pitchFamily="18" charset="0"/>
              </a:rPr>
              <a:t>Yi </a:t>
            </a:r>
            <a:r>
              <a:rPr lang="en-US" dirty="0">
                <a:solidFill>
                  <a:srgbClr val="343B33"/>
                </a:solidFill>
                <a:latin typeface="Times New Roman" panose="02020603050405020304" pitchFamily="18" charset="0"/>
                <a:cs typeface="Times New Roman" panose="02020603050405020304" pitchFamily="18" charset="0"/>
              </a:rPr>
              <a:t>C</a:t>
            </a:r>
            <a:r>
              <a:rPr lang="en-US" kern="1200" dirty="0">
                <a:solidFill>
                  <a:srgbClr val="343B33"/>
                </a:solidFill>
                <a:latin typeface="Times New Roman" panose="02020603050405020304" pitchFamily="18" charset="0"/>
                <a:cs typeface="Times New Roman" panose="02020603050405020304" pitchFamily="18" charset="0"/>
              </a:rPr>
              <a:t>hen</a:t>
            </a:r>
            <a:br>
              <a:rPr lang="en-US" kern="1200" dirty="0">
                <a:solidFill>
                  <a:srgbClr val="343B33"/>
                </a:solidFill>
                <a:latin typeface="Times New Roman" panose="02020603050405020304" pitchFamily="18" charset="0"/>
                <a:cs typeface="Times New Roman" panose="02020603050405020304" pitchFamily="18" charset="0"/>
              </a:rPr>
            </a:br>
            <a:r>
              <a:rPr lang="en-US" sz="4000" b="1" kern="1200" dirty="0">
                <a:solidFill>
                  <a:srgbClr val="343B33"/>
                </a:solidFill>
                <a:latin typeface="Times New Roman" panose="02020603050405020304" pitchFamily="18" charset="0"/>
                <a:cs typeface="Times New Roman" panose="02020603050405020304" pitchFamily="18" charset="0"/>
              </a:rPr>
              <a:t>Respect, Autonomy and Place</a:t>
            </a:r>
            <a:endParaRPr lang="en-US" kern="1200" dirty="0">
              <a:solidFill>
                <a:srgbClr val="343B33"/>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5E7705D-81AF-964A-817E-FE3B99B52236}"/>
              </a:ext>
            </a:extLst>
          </p:cNvPr>
          <p:cNvSpPr>
            <a:spLocks noGrp="1"/>
          </p:cNvSpPr>
          <p:nvPr>
            <p:ph type="body" sz="half" idx="2"/>
          </p:nvPr>
        </p:nvSpPr>
        <p:spPr>
          <a:xfrm>
            <a:off x="569844" y="1709531"/>
            <a:ext cx="7119986" cy="4873272"/>
          </a:xfrm>
        </p:spPr>
        <p:txBody>
          <a:bodyPr vert="horz" lIns="91440" tIns="45720" rIns="91440" bIns="45720" rtlCol="0" anchor="t">
            <a:noAutofit/>
          </a:bodyPr>
          <a:lstStyle/>
          <a:p>
            <a:pPr>
              <a:lnSpc>
                <a:spcPct val="130000"/>
              </a:lnSpc>
              <a:spcBef>
                <a:spcPts val="0"/>
              </a:spcBef>
            </a:pPr>
            <a:r>
              <a:rPr lang="en-US" sz="1400" dirty="0">
                <a:cs typeface="Times New Roman" panose="02020603050405020304" pitchFamily="18" charset="0"/>
              </a:rPr>
              <a:t>Yi Chen </a:t>
            </a:r>
            <a:r>
              <a:rPr lang="zh-TW" altLang="en-US" sz="1400" dirty="0">
                <a:cs typeface="Times New Roman" panose="02020603050405020304" pitchFamily="18" charset="0"/>
              </a:rPr>
              <a:t>陳怡</a:t>
            </a:r>
            <a:r>
              <a:rPr lang="en-US" sz="1400" dirty="0">
                <a:cs typeface="Times New Roman" panose="02020603050405020304" pitchFamily="18" charset="0"/>
              </a:rPr>
              <a:t>, currently Assistant Professor of Confucian Philosophy, Bond University, Gold Coast, Australia. Previously Alexander-von-Humboldt Research Fellow at the Max Planck Institute for Empirical Aesthetics in Frankfurt am Main, Germany (2016–2017), working on “Deceptive Simplicity” as an aesthetic principle. Ph.D. in Comparative Literature from the University of Toronto, Canada (2015); M.A. in Classics from the University of Arizona, U.S.A. (2008); Ph.D. in Philosophy from Fu Dan University, Shanghai, China (2001); B.A. in Chinese Literature from Fu Dan University, Shanghai, China (1995). Recent publications include “Respect and Reward: Ecology from the </a:t>
            </a:r>
            <a:r>
              <a:rPr lang="en-US" sz="1400" i="1" dirty="0">
                <a:cs typeface="Times New Roman" panose="02020603050405020304" pitchFamily="18" charset="0"/>
              </a:rPr>
              <a:t>Analects</a:t>
            </a:r>
            <a:r>
              <a:rPr lang="en-US" sz="1400" dirty="0">
                <a:cs typeface="Times New Roman" panose="02020603050405020304" pitchFamily="18" charset="0"/>
              </a:rPr>
              <a:t> of Confucius” (in Pak Sum Low (ed.) </a:t>
            </a:r>
            <a:r>
              <a:rPr lang="en-US" sz="1400" i="1" dirty="0">
                <a:cs typeface="Times New Roman" panose="02020603050405020304" pitchFamily="18" charset="0"/>
              </a:rPr>
              <a:t>Sustainable Development: Asia-Pacific Perspectives</a:t>
            </a:r>
            <a:r>
              <a:rPr lang="en-US" sz="1400" dirty="0">
                <a:cs typeface="Times New Roman" panose="02020603050405020304" pitchFamily="18" charset="0"/>
              </a:rPr>
              <a:t>. Cambridge University Press, Cambridge UK, 2019); “Phenomenological Comparison: Pursuing Husserl’s ‘Time Consciousness’ in Poems by Wang Wei, Paul </a:t>
            </a:r>
            <a:r>
              <a:rPr lang="en-US" sz="1400" dirty="0" err="1">
                <a:cs typeface="Times New Roman" panose="02020603050405020304" pitchFamily="18" charset="0"/>
              </a:rPr>
              <a:t>Celan</a:t>
            </a:r>
            <a:r>
              <a:rPr lang="en-US" sz="1400" dirty="0">
                <a:cs typeface="Times New Roman" panose="02020603050405020304" pitchFamily="18" charset="0"/>
              </a:rPr>
              <a:t> and </a:t>
            </a:r>
            <a:r>
              <a:rPr lang="en-US" sz="1400" dirty="0" err="1">
                <a:cs typeface="Times New Roman" panose="02020603050405020304" pitchFamily="18" charset="0"/>
              </a:rPr>
              <a:t>Santoka</a:t>
            </a:r>
            <a:r>
              <a:rPr lang="en-US" sz="1400" dirty="0">
                <a:cs typeface="Times New Roman" panose="02020603050405020304" pitchFamily="18" charset="0"/>
              </a:rPr>
              <a:t> Taneda” (</a:t>
            </a:r>
            <a:r>
              <a:rPr lang="en-US" sz="1400" i="1" dirty="0">
                <a:cs typeface="Times New Roman" panose="02020603050405020304" pitchFamily="18" charset="0"/>
              </a:rPr>
              <a:t>Comparative and Continental Philosophy</a:t>
            </a:r>
            <a:r>
              <a:rPr lang="en-US" sz="1400" dirty="0">
                <a:cs typeface="Times New Roman" panose="02020603050405020304" pitchFamily="18" charset="0"/>
              </a:rPr>
              <a:t>, 2017), and “Who is the Other? Goethe’s encounter with ‘China’ in his concept of </a:t>
            </a:r>
            <a:r>
              <a:rPr lang="en-US" sz="1400" i="1" dirty="0" err="1">
                <a:cs typeface="Times New Roman" panose="02020603050405020304" pitchFamily="18" charset="0"/>
              </a:rPr>
              <a:t>Weltliteratur</a:t>
            </a:r>
            <a:r>
              <a:rPr lang="en-US" sz="1400" i="1" dirty="0">
                <a:cs typeface="Times New Roman" panose="02020603050405020304" pitchFamily="18" charset="0"/>
              </a:rPr>
              <a:t> </a:t>
            </a:r>
            <a:r>
              <a:rPr lang="en-US" sz="1400" dirty="0">
                <a:cs typeface="Times New Roman" panose="02020603050405020304" pitchFamily="18" charset="0"/>
              </a:rPr>
              <a:t>” (in: </a:t>
            </a:r>
            <a:r>
              <a:rPr lang="en-US" sz="1400" i="1" dirty="0">
                <a:cs typeface="Times New Roman" panose="02020603050405020304" pitchFamily="18" charset="0"/>
              </a:rPr>
              <a:t>Major versus Minor? – Languages and Literatures in a Globalized World</a:t>
            </a:r>
            <a:r>
              <a:rPr lang="en-US" sz="1400" dirty="0">
                <a:cs typeface="Times New Roman" panose="02020603050405020304" pitchFamily="18" charset="0"/>
              </a:rPr>
              <a:t>, 2015). Current research focuses on defining and leveraging the essence of Confucian Philosophy to address the compelling issues of our time and in this world, including an aesthetically ethical approach to ecology and climate change, and a project to explore the relationship between Confucian Philosophy, Japanese Aesthetics, and Organizational Life.</a:t>
            </a:r>
          </a:p>
        </p:txBody>
      </p:sp>
      <p:sp>
        <p:nvSpPr>
          <p:cNvPr id="15" name="Freeform: Shape 14">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person wearing glasses and smiling at the camera&#10;&#10;Description automatically generated">
            <a:extLst>
              <a:ext uri="{FF2B5EF4-FFF2-40B4-BE49-F238E27FC236}">
                <a16:creationId xmlns:a16="http://schemas.microsoft.com/office/drawing/2014/main" id="{2BF2498B-87E2-CB42-848D-4E5EDD79F601}"/>
              </a:ext>
            </a:extLst>
          </p:cNvPr>
          <p:cNvPicPr>
            <a:picLocks noGrp="1" noChangeAspect="1"/>
          </p:cNvPicPr>
          <p:nvPr>
            <p:ph idx="1"/>
          </p:nvPr>
        </p:nvPicPr>
        <p:blipFill rotWithShape="1">
          <a:blip r:embed="rId2"/>
          <a:srcRect t="8143" r="-4" b="15264"/>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7"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nature, outdoor, sitting, mountain&#10;&#10;Description automatically generated">
            <a:extLst>
              <a:ext uri="{FF2B5EF4-FFF2-40B4-BE49-F238E27FC236}">
                <a16:creationId xmlns:a16="http://schemas.microsoft.com/office/drawing/2014/main" id="{2009FAE8-D0D1-5F47-AD5D-E6184ECF6B22}"/>
              </a:ext>
            </a:extLst>
          </p:cNvPr>
          <p:cNvPicPr>
            <a:picLocks noChangeAspect="1"/>
          </p:cNvPicPr>
          <p:nvPr/>
        </p:nvPicPr>
        <p:blipFill rotWithShape="1">
          <a:blip r:embed="rId3"/>
          <a:srcRect t="26061" r="3" b="9475"/>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1297577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20000">
        <p:randomBar dir="vert"/>
      </p:transition>
    </mc:Choice>
    <mc:Fallback xmlns="">
      <p:transition spd="slow" advClick="0" advTm="20000">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wearing glasses&#10;&#10;Description automatically generated">
            <a:extLst>
              <a:ext uri="{FF2B5EF4-FFF2-40B4-BE49-F238E27FC236}">
                <a16:creationId xmlns:a16="http://schemas.microsoft.com/office/drawing/2014/main" id="{95B0F56D-DCE6-434B-8208-016E1AC853C4}"/>
              </a:ext>
            </a:extLst>
          </p:cNvPr>
          <p:cNvPicPr>
            <a:picLocks noGrp="1" noChangeAspect="1"/>
          </p:cNvPicPr>
          <p:nvPr>
            <p:ph sz="half" idx="2"/>
          </p:nvPr>
        </p:nvPicPr>
        <p:blipFill rotWithShape="1">
          <a:blip r:embed="rId2"/>
          <a:srcRect t="20071" r="3" b="11298"/>
          <a:stretch/>
        </p:blipFill>
        <p:spPr>
          <a:xfrm>
            <a:off x="-7553" y="0"/>
            <a:ext cx="5301615" cy="3420340"/>
          </a:xfrm>
          <a:prstGeom prst="rect">
            <a:avLst/>
          </a:prstGeom>
        </p:spPr>
      </p:pic>
      <p:sp>
        <p:nvSpPr>
          <p:cNvPr id="34" name="Rectangle 33">
            <a:extLst>
              <a:ext uri="{FF2B5EF4-FFF2-40B4-BE49-F238E27FC236}">
                <a16:creationId xmlns:a16="http://schemas.microsoft.com/office/drawing/2014/main" id="{E5886D0F-A75C-D141-BA7F-938955910B7B}"/>
              </a:ext>
            </a:extLst>
          </p:cNvPr>
          <p:cNvSpPr/>
          <p:nvPr/>
        </p:nvSpPr>
        <p:spPr>
          <a:xfrm>
            <a:off x="5315061" y="0"/>
            <a:ext cx="6876939" cy="6858000"/>
          </a:xfrm>
          <a:prstGeom prst="rect">
            <a:avLst/>
          </a:prstGeom>
          <a:solidFill>
            <a:srgbClr val="608C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A3405A3B-12F0-DF47-851D-F6D212669DA0}"/>
              </a:ext>
            </a:extLst>
          </p:cNvPr>
          <p:cNvSpPr>
            <a:spLocks noGrp="1"/>
          </p:cNvSpPr>
          <p:nvPr>
            <p:ph type="title"/>
          </p:nvPr>
        </p:nvSpPr>
        <p:spPr>
          <a:xfrm>
            <a:off x="4196411" y="558247"/>
            <a:ext cx="7694395" cy="1279258"/>
          </a:xfrm>
          <a:solidFill>
            <a:srgbClr val="FFFFFF"/>
          </a:solidFill>
          <a:ln>
            <a:solidFill>
              <a:srgbClr val="C00000"/>
            </a:solidFill>
          </a:ln>
        </p:spPr>
        <p:txBody>
          <a:bodyPr vert="horz" lIns="182880" tIns="182880" rIns="182880" bIns="182880" rtlCol="0" anchor="ctr">
            <a:noAutofit/>
          </a:bodyPr>
          <a:lstStyle/>
          <a:p>
            <a:r>
              <a:rPr lang="en-US" sz="2900" cap="none" dirty="0">
                <a:solidFill>
                  <a:srgbClr val="262626"/>
                </a:solidFill>
                <a:latin typeface="Book Antiqua" panose="02040602050305030304" pitchFamily="18" charset="0"/>
                <a:cs typeface="Arial" panose="020B0604020202020204" pitchFamily="34" charset="0"/>
              </a:rPr>
              <a:t>Michelle Maloney</a:t>
            </a:r>
            <a:br>
              <a:rPr lang="en-US" sz="2900" b="1" cap="none" dirty="0">
                <a:solidFill>
                  <a:srgbClr val="262626"/>
                </a:solidFill>
                <a:latin typeface="Book Antiqua" panose="02040602050305030304" pitchFamily="18" charset="0"/>
                <a:cs typeface="Arial" panose="020B0604020202020204" pitchFamily="34" charset="0"/>
              </a:rPr>
            </a:br>
            <a:r>
              <a:rPr lang="en-US" sz="2900" b="1" cap="none" dirty="0">
                <a:solidFill>
                  <a:srgbClr val="262626"/>
                </a:solidFill>
                <a:latin typeface="Book Antiqua" panose="02040602050305030304" pitchFamily="18" charset="0"/>
                <a:cs typeface="Arial" panose="020B0604020202020204" pitchFamily="34" charset="0"/>
              </a:rPr>
              <a:t>Law, Economics and Environment</a:t>
            </a:r>
            <a:endParaRPr lang="en-US" sz="2900" cap="none" dirty="0">
              <a:solidFill>
                <a:srgbClr val="262626"/>
              </a:solidFill>
              <a:latin typeface="Book Antiqua" panose="02040602050305030304" pitchFamily="18" charset="0"/>
              <a:cs typeface="Arial" panose="020B0604020202020204" pitchFamily="34" charset="0"/>
            </a:endParaRPr>
          </a:p>
        </p:txBody>
      </p:sp>
      <p:pic>
        <p:nvPicPr>
          <p:cNvPr id="14" name="Content Placeholder 13" descr="A close up of a logo&#10;&#10;Description automatically generated">
            <a:extLst>
              <a:ext uri="{FF2B5EF4-FFF2-40B4-BE49-F238E27FC236}">
                <a16:creationId xmlns:a16="http://schemas.microsoft.com/office/drawing/2014/main" id="{FB3533E1-5CDB-DE4B-B575-89D116598E3E}"/>
              </a:ext>
            </a:extLst>
          </p:cNvPr>
          <p:cNvPicPr>
            <a:picLocks noGrp="1" noChangeAspect="1"/>
          </p:cNvPicPr>
          <p:nvPr>
            <p:ph sz="quarter" idx="4"/>
          </p:nvPr>
        </p:nvPicPr>
        <p:blipFill>
          <a:blip r:embed="rId3"/>
          <a:stretch>
            <a:fillRect/>
          </a:stretch>
        </p:blipFill>
        <p:spPr>
          <a:xfrm>
            <a:off x="668740" y="3554989"/>
            <a:ext cx="3996321" cy="3137114"/>
          </a:xfrm>
          <a:prstGeom prst="rect">
            <a:avLst/>
          </a:prstGeom>
        </p:spPr>
      </p:pic>
      <p:sp>
        <p:nvSpPr>
          <p:cNvPr id="29" name="TextBox 28">
            <a:extLst>
              <a:ext uri="{FF2B5EF4-FFF2-40B4-BE49-F238E27FC236}">
                <a16:creationId xmlns:a16="http://schemas.microsoft.com/office/drawing/2014/main" id="{B2ED66E0-86C2-C248-A2E3-2F7762A8A180}"/>
              </a:ext>
            </a:extLst>
          </p:cNvPr>
          <p:cNvSpPr txBox="1"/>
          <p:nvPr/>
        </p:nvSpPr>
        <p:spPr>
          <a:xfrm>
            <a:off x="5595256" y="1993691"/>
            <a:ext cx="6228547" cy="4401205"/>
          </a:xfrm>
          <a:prstGeom prst="rect">
            <a:avLst/>
          </a:prstGeom>
          <a:noFill/>
        </p:spPr>
        <p:txBody>
          <a:bodyPr wrap="square" rtlCol="0">
            <a:spAutoFit/>
          </a:bodyPr>
          <a:lstStyle/>
          <a:p>
            <a:r>
              <a:rPr lang="en-AU" sz="2000" b="1" dirty="0">
                <a:solidFill>
                  <a:schemeClr val="bg1"/>
                </a:solidFill>
                <a:latin typeface="Book Antiqua" panose="02040602050305030304" pitchFamily="18" charset="0"/>
                <a:cs typeface="Arial Hebrew" pitchFamily="2" charset="-79"/>
              </a:rPr>
              <a:t>Michelle Maloney </a:t>
            </a:r>
            <a:r>
              <a:rPr lang="en-AU" sz="2000" dirty="0">
                <a:solidFill>
                  <a:schemeClr val="bg1"/>
                </a:solidFill>
                <a:latin typeface="Book Antiqua" panose="02040602050305030304" pitchFamily="18" charset="0"/>
                <a:cs typeface="Arial Hebrew" pitchFamily="2" charset="-79"/>
              </a:rPr>
              <a:t>has a Bachelor of Arts and Law (Hons) from the Australian National University and a PhD in Law from Griffith University, Australia.  She is the Co-Founder and Director of the Australian Earth Laws Alliance (AELA); Co-Founder and Director of the New Economy Network Australia (NENA), and Adjunct Senior Fellow at the Law Futures Centre, Griffith University. Michelle’s area of research and program development focus on the practical implementation of Earth centred governance (law, economics, education, ethics), with a special passion for developing governance structures to help us live within healthy ecological limits</a:t>
            </a:r>
          </a:p>
        </p:txBody>
      </p:sp>
    </p:spTree>
    <p:extLst>
      <p:ext uri="{BB962C8B-B14F-4D97-AF65-F5344CB8AC3E}">
        <p14:creationId xmlns:p14="http://schemas.microsoft.com/office/powerpoint/2010/main" val="3802463881"/>
      </p:ext>
    </p:extLst>
  </p:cSld>
  <p:clrMapOvr>
    <a:masterClrMapping/>
  </p:clrMapOvr>
  <mc:AlternateContent xmlns:mc="http://schemas.openxmlformats.org/markup-compatibility/2006" xmlns:p14="http://schemas.microsoft.com/office/powerpoint/2010/main">
    <mc:Choice Requires="p14">
      <p:transition spd="slow" p14:dur="3000" advClick="0" advTm="20000">
        <p:randomBar dir="vert"/>
      </p:transition>
    </mc:Choice>
    <mc:Fallback xmlns="">
      <p:transition spd="slow" advClick="0" advTm="20000">
        <p:randomBar dir="vert"/>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175</TotalTime>
  <Words>622</Words>
  <Application>Microsoft Office PowerPoint</Application>
  <PresentationFormat>Widescreen</PresentationFormat>
  <Paragraphs>75</Paragraphs>
  <Slides>17</Slides>
  <Notes>0</Notes>
  <HiddenSlides>0</HiddenSlides>
  <MMClips>1</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Arial Narrow</vt:lpstr>
      <vt:lpstr>Book Antiqua</vt:lpstr>
      <vt:lpstr>Calibri</vt:lpstr>
      <vt:lpstr>Calibri Light</vt:lpstr>
      <vt:lpstr>Franklin Gothic Book</vt:lpstr>
      <vt:lpstr>Lucida Sans</vt:lpstr>
      <vt:lpstr>Times New Roman</vt:lpstr>
      <vt:lpstr>Wingdings</vt:lpstr>
      <vt:lpstr>Wingdings 2</vt:lpstr>
      <vt:lpstr>Wingdings 3</vt:lpstr>
      <vt:lpstr>Office Theme</vt:lpstr>
      <vt:lpstr>1_Office Theme</vt:lpstr>
      <vt:lpstr>1_Apex</vt:lpstr>
      <vt:lpstr>Crop</vt:lpstr>
      <vt:lpstr>Peace and Stability Dialogue</vt:lpstr>
      <vt:lpstr>PowerPoint Presentation</vt:lpstr>
      <vt:lpstr>PowerPoint Presentation</vt:lpstr>
      <vt:lpstr>The Belly of the Snake</vt:lpstr>
      <vt:lpstr>PROVOCATIONS</vt:lpstr>
      <vt:lpstr>Mary Graham  Relationism and Survivalism</vt:lpstr>
      <vt:lpstr>PowerPoint Presentation</vt:lpstr>
      <vt:lpstr>Yi Chen Respect, Autonomy and Place</vt:lpstr>
      <vt:lpstr>Michelle Maloney Law, Economics and Environment</vt:lpstr>
      <vt:lpstr>Marcus Foth Media, Technology and Communications</vt:lpstr>
      <vt:lpstr>PowerPoint Presentation</vt:lpstr>
      <vt:lpstr>Michelle Boulous Walker Melancholy Politics</vt:lpstr>
      <vt:lpstr>PowerPoint Presentation</vt:lpstr>
      <vt:lpstr>Martin Weber Pluralism, Ecology and the Commons</vt:lpstr>
      <vt:lpstr>Afternoon session 1:30-5pm in Rm. 217</vt:lpstr>
      <vt:lpstr>The afternoon session consists of six small group dialogues, each facilitated by one of speakers on their provocation, with 35 participants focused on establishing an ongoing series of discussions.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and Stability Dialogue Symposium</dc:title>
  <dc:creator>Reviewer</dc:creator>
  <cp:lastModifiedBy>Reviewer</cp:lastModifiedBy>
  <cp:revision>48</cp:revision>
  <dcterms:created xsi:type="dcterms:W3CDTF">2019-12-11T13:18:30Z</dcterms:created>
  <dcterms:modified xsi:type="dcterms:W3CDTF">2019-12-11T16:33:47Z</dcterms:modified>
</cp:coreProperties>
</file>